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62" r:id="rId2"/>
    <p:sldId id="261" r:id="rId3"/>
    <p:sldId id="260" r:id="rId4"/>
    <p:sldId id="258" r:id="rId5"/>
    <p:sldId id="259" r:id="rId6"/>
    <p:sldId id="268" r:id="rId7"/>
    <p:sldId id="267" r:id="rId8"/>
    <p:sldId id="266" r:id="rId9"/>
    <p:sldId id="271" r:id="rId10"/>
    <p:sldId id="294" r:id="rId11"/>
    <p:sldId id="295" r:id="rId12"/>
    <p:sldId id="296" r:id="rId13"/>
    <p:sldId id="297" r:id="rId14"/>
    <p:sldId id="298" r:id="rId15"/>
    <p:sldId id="264" r:id="rId16"/>
    <p:sldId id="323" r:id="rId17"/>
    <p:sldId id="291" r:id="rId18"/>
    <p:sldId id="292" r:id="rId19"/>
    <p:sldId id="293" r:id="rId20"/>
    <p:sldId id="272" r:id="rId21"/>
    <p:sldId id="273" r:id="rId22"/>
    <p:sldId id="277" r:id="rId23"/>
    <p:sldId id="278" r:id="rId24"/>
    <p:sldId id="279" r:id="rId25"/>
    <p:sldId id="282" r:id="rId26"/>
    <p:sldId id="299" r:id="rId27"/>
    <p:sldId id="300" r:id="rId28"/>
    <p:sldId id="301" r:id="rId29"/>
    <p:sldId id="302" r:id="rId30"/>
    <p:sldId id="280" r:id="rId31"/>
    <p:sldId id="286" r:id="rId32"/>
    <p:sldId id="303" r:id="rId33"/>
    <p:sldId id="288" r:id="rId34"/>
    <p:sldId id="304" r:id="rId35"/>
    <p:sldId id="305" r:id="rId36"/>
    <p:sldId id="306" r:id="rId37"/>
    <p:sldId id="307" r:id="rId38"/>
    <p:sldId id="308" r:id="rId39"/>
    <p:sldId id="316" r:id="rId40"/>
    <p:sldId id="317" r:id="rId41"/>
    <p:sldId id="309" r:id="rId42"/>
    <p:sldId id="319" r:id="rId43"/>
    <p:sldId id="318" r:id="rId44"/>
    <p:sldId id="310" r:id="rId45"/>
    <p:sldId id="311" r:id="rId46"/>
    <p:sldId id="320" r:id="rId47"/>
    <p:sldId id="315" r:id="rId48"/>
    <p:sldId id="325" r:id="rId49"/>
    <p:sldId id="324" r:id="rId50"/>
    <p:sldId id="313" r:id="rId51"/>
    <p:sldId id="312" r:id="rId52"/>
    <p:sldId id="289" r:id="rId5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5E8"/>
    <a:srgbClr val="B5F9B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776" autoAdjust="0"/>
    <p:restoredTop sz="96433" autoAdjust="0"/>
  </p:normalViewPr>
  <p:slideViewPr>
    <p:cSldViewPr>
      <p:cViewPr varScale="1">
        <p:scale>
          <a:sx n="74" d="100"/>
          <a:sy n="74" d="100"/>
        </p:scale>
        <p:origin x="19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rgbClr val="002060"/>
                </a:solidFill>
              </a:rPr>
              <a:t>Доходы бюджета Городского округа Шатура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1992.75136</c:v>
                </c:pt>
                <c:pt idx="1">
                  <c:v>2161.1970000000001</c:v>
                </c:pt>
                <c:pt idx="2">
                  <c:v>2398.4720000000002</c:v>
                </c:pt>
                <c:pt idx="3">
                  <c:v>2550.2890000000002</c:v>
                </c:pt>
                <c:pt idx="4">
                  <c:v>2722.3519999999999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133.38763</c:v>
                </c:pt>
                <c:pt idx="1">
                  <c:v>132.2345</c:v>
                </c:pt>
                <c:pt idx="2">
                  <c:v>113.646</c:v>
                </c:pt>
                <c:pt idx="3">
                  <c:v>119.04</c:v>
                </c:pt>
                <c:pt idx="4">
                  <c:v>117.72799999999999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Лист1!$D$2:$D$6</c:f>
              <c:numCache>
                <c:formatCode>#,##0</c:formatCode>
                <c:ptCount val="5"/>
                <c:pt idx="0">
                  <c:v>7133.1153700000004</c:v>
                </c:pt>
                <c:pt idx="1">
                  <c:v>7050.8419199999998</c:v>
                </c:pt>
                <c:pt idx="2">
                  <c:v>7729.6485899999998</c:v>
                </c:pt>
                <c:pt idx="3">
                  <c:v>5111.5482499999998</c:v>
                </c:pt>
                <c:pt idx="4">
                  <c:v>3896.9819299999999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6338440"/>
        <c:axId val="96340792"/>
      </c:barChart>
      <c:catAx>
        <c:axId val="9633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40792"/>
        <c:crosses val="autoZero"/>
        <c:auto val="1"/>
        <c:lblAlgn val="ctr"/>
        <c:lblOffset val="100"/>
        <c:noMultiLvlLbl val="0"/>
      </c:catAx>
      <c:valAx>
        <c:axId val="96340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38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Информация об удельном объеме налоговых и неналоговых доходов бюджета Городского округа Шатура в расчете на душу населения в сравнении с другими муниципальными образованиями Московской области,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(по состоянию на 01.10.2023г.)</a:t>
            </a:r>
          </a:p>
        </c:rich>
      </c:tx>
      <c:layout>
        <c:manualLayout>
          <c:xMode val="edge"/>
          <c:yMode val="edge"/>
          <c:x val="0.12815882317035951"/>
          <c:y val="0.108362779740871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Городской округ Егорьевск</c:v>
                </c:pt>
                <c:pt idx="1">
                  <c:v>Городской округ Орехово-Зуевский</c:v>
                </c:pt>
                <c:pt idx="2">
                  <c:v>Городской округ Шатура</c:v>
                </c:pt>
                <c:pt idx="3">
                  <c:v>Городской округ Раменский</c:v>
                </c:pt>
                <c:pt idx="4">
                  <c:v>Городской округ Люберцы</c:v>
                </c:pt>
                <c:pt idx="5">
                  <c:v>Городской округ Балашиха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22.625</c:v>
                </c:pt>
                <c:pt idx="1">
                  <c:v>19.053999999999998</c:v>
                </c:pt>
                <c:pt idx="2">
                  <c:v>16.582000000000001</c:v>
                </c:pt>
                <c:pt idx="3">
                  <c:v>15.798</c:v>
                </c:pt>
                <c:pt idx="4">
                  <c:v>12.798</c:v>
                </c:pt>
                <c:pt idx="5">
                  <c:v>11.504</c:v>
                </c:pt>
              </c:numCache>
            </c:numRef>
          </c:val>
          <c:shape val="pyramid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96339224"/>
        <c:axId val="96338048"/>
        <c:axId val="0"/>
      </c:bar3DChart>
      <c:catAx>
        <c:axId val="96339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38048"/>
        <c:crosses val="autoZero"/>
        <c:auto val="1"/>
        <c:lblAlgn val="ctr"/>
        <c:lblOffset val="100"/>
        <c:noMultiLvlLbl val="0"/>
      </c:catAx>
      <c:valAx>
        <c:axId val="9633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3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Лист1!$A$5:$A$16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(муниципального) долга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explosion val="5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explosion val="4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explosion val="6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explosion val="4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1.9694007115860529E-2"/>
                  <c:y val="8.8948724027114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033629029937275E-2"/>
                  <c:y val="-2.28419447569054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241755039895636E-2"/>
                  <c:y val="4.1334833145856712E-3"/>
                </c:manualLayout>
              </c:layout>
              <c:tx>
                <c:rich>
                  <a:bodyPr/>
                  <a:lstStyle/>
                  <a:p>
                    <a:fld id="{1EEC9A62-1281-4CBE-A2CC-45B0189C2428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7.5828852326356125E-2"/>
                  <c:y val="0.103286704033535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9163699140182235E-2"/>
                  <c:y val="-0.1851654543182104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7351002915053594E-2"/>
                  <c:y val="-0.197795875515560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9493912551355553E-2"/>
                  <c:y val="2.58883639545056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5574188738513352E-2"/>
                  <c:y val="8.83275590551181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106928837932397E-2"/>
                  <c:y val="-2.0207851039956543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9.8552887423881547E-3"/>
                  <c:y val="-8.115121189141085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9.0762340844079865E-3"/>
                  <c:y val="6.63988809927471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8267936435075594E-2"/>
                  <c:y val="-1.48322828315616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Лист1!$A$5:$A$16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Лист1!$G$5:$G$16</c:f>
              <c:numCache>
                <c:formatCode>#,##0.00;[Red]#,##0.00</c:formatCode>
                <c:ptCount val="12"/>
                <c:pt idx="0">
                  <c:v>5.7108150658482888</c:v>
                </c:pt>
                <c:pt idx="1">
                  <c:v>2.9036660612364843E-3</c:v>
                </c:pt>
                <c:pt idx="2">
                  <c:v>0.56056243136634776</c:v>
                </c:pt>
                <c:pt idx="3">
                  <c:v>7.1840884473562241</c:v>
                </c:pt>
                <c:pt idx="4">
                  <c:v>44.950072934235735</c:v>
                </c:pt>
                <c:pt idx="5">
                  <c:v>9.494800346626878</c:v>
                </c:pt>
                <c:pt idx="6">
                  <c:v>22.681243212347869</c:v>
                </c:pt>
                <c:pt idx="7">
                  <c:v>6.3240597172646744</c:v>
                </c:pt>
                <c:pt idx="8">
                  <c:v>2.3229328489891873E-3</c:v>
                </c:pt>
                <c:pt idx="9">
                  <c:v>1.1497714254886202</c:v>
                </c:pt>
                <c:pt idx="10">
                  <c:v>1.8909653862011995</c:v>
                </c:pt>
                <c:pt idx="11">
                  <c:v>4.8394434353941404E-2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086868533465714"/>
          <c:y val="5.0585997709650971E-2"/>
          <c:w val="0.33785423348516114"/>
          <c:h val="0.89734806961859837"/>
        </c:manualLayout>
      </c:layout>
      <c:overlay val="0"/>
      <c:spPr>
        <a:noFill/>
        <a:ln>
          <a:noFill/>
        </a:ln>
        <a:effectLst>
          <a:glow>
            <a:schemeClr val="accent1"/>
          </a:glow>
          <a:softEdge rad="0"/>
        </a:effectLst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rgbClr val="4F81BD">
            <a:lumMod val="5000"/>
            <a:lumOff val="95000"/>
          </a:srgbClr>
        </a:gs>
        <a:gs pos="100000">
          <a:srgbClr val="4F81BD">
            <a:lumMod val="30000"/>
            <a:lumOff val="70000"/>
          </a:srgbClr>
        </a:gs>
      </a:gsLst>
      <a:lin ang="5400000" scaled="1"/>
      <a:tileRect/>
    </a:gradFill>
    <a:ln w="9525" cap="flat" cmpd="sng" algn="ctr">
      <a:solidFill>
        <a:srgbClr val="4F81BD">
          <a:alpha val="94000"/>
        </a:srgbClr>
      </a:solidFill>
      <a:round/>
    </a:ln>
    <a:effectLst>
      <a:glow rad="139700">
        <a:srgbClr val="4F81BD">
          <a:satMod val="175000"/>
          <a:alpha val="46000"/>
        </a:srgbClr>
      </a:glow>
    </a:effectLst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BD4B6-677D-483D-9081-05FF170E2D7A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E86C-1FBC-46CD-9ADE-531573DCF2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70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3E86C-1FBC-46CD-9ADE-531573DCF217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04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A8C5-5F98-4CF0-985D-9F29CB6B51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AD8-391C-4D64-AA75-4DE523A3967E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917-04A1-459C-AC0F-E935AB035504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BEC4-5E46-4FDE-A814-053E8BF9C87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B1C-45AB-478C-9128-20F4571BCC5E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63EB-0A52-42C2-A3C7-649E13993A0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CEF3-E6BB-474B-A088-0280BF0F39D3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18F5-3165-4CD4-8F2E-F667DABA2F0F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3A31-A634-48FA-8BA9-0702704F28EF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507B-EDDE-4A7B-8AE4-0CC7A8B2223E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9BC-F755-49AA-87F3-3C154E194B53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38A7-BD44-4B53-9457-69E2D71AF564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77A3-F8E1-46D5-A934-B19086ACC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garantf1://10800200.378210/" TargetMode="External"/><Relationship Id="rId4" Type="http://schemas.openxmlformats.org/officeDocument/2006/relationships/hyperlink" Target="garantf1://10800200.37827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Microsoft_Excel3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mailto:shatura-fu@rambler.r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490" y="4256864"/>
            <a:ext cx="8786874" cy="4929222"/>
          </a:xfrm>
        </p:spPr>
        <p:txBody>
          <a:bodyPr>
            <a:normAutofit/>
          </a:bodyPr>
          <a:lstStyle/>
          <a:p>
            <a:endParaRPr lang="ru-RU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ru-RU" sz="1900" b="1" dirty="0" smtClean="0">
                <a:solidFill>
                  <a:schemeClr val="accent5">
                    <a:lumMod val="50000"/>
                  </a:schemeClr>
                </a:solidFill>
              </a:rPr>
              <a:t>«БЮДЖЕТ ДЛЯ ГРАЖДАН»</a:t>
            </a:r>
          </a:p>
          <a:p>
            <a:pPr algn="l"/>
            <a:r>
              <a:rPr lang="ru-RU" sz="1900" b="1" i="1" dirty="0" smtClean="0">
                <a:solidFill>
                  <a:schemeClr val="accent5">
                    <a:lumMod val="75000"/>
                  </a:schemeClr>
                </a:solidFill>
              </a:rPr>
              <a:t>разработан на основе проекта решения Совета депутатов Городского округа Шатура Московской  области «О бюджете Городского округа Шатура  Московской области на 2024 год и плановый период 2025 и 2026 годов»</a:t>
            </a:r>
            <a:endParaRPr lang="ru-RU" sz="1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394647" y="2145914"/>
            <a:ext cx="8572560" cy="1571636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Проект бюджета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 2024 год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 на плановый период 2025 и 2026 годов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04493"/>
            <a:ext cx="853418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Основными направлениями бюджетной политики, как и в предыдущие годы, являются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         - обеспечение социальной и экономической стабильности, сбалансированности и устойчивости Городского округа Шатура Московской области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повышение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эффективности и результативности бюджетных расходов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безусловное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исполнение принятых социальных обязательств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финансовое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обеспечение реализации приоритетных для Городского округа Шатура задач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совершенствование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программно-целевых методов управления; 	</a:t>
            </a:r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повышение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открытости и доступности муниципальных услуг для населения и организаций, сокращение сроков оказания муниципальных услуг, создание условий для повышения качества предоставления муниципальных услуг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обеспечение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открытости и прозрачности бюджетного процесса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- умеренная политика в сфере заимствований и управления муниципальным долгом Городского округа Шатура Московской области.</a:t>
            </a: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047478"/>
            <a:ext cx="853418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Налоговая политика Городского округа на 2024 год и на плановый период 2025 и 2026 годов отражает преемственность ранее поставленным целям и задачам налоговой политики в области доходов и направлена на сохранение и развитие налоговой базы в сложившихся экономических условиях. Кроме того, необходимо корректировать налоговую политику с учетом рисков, связанных с сохранением повышенной неопределенности в кратко-  и среднесрочной перспективе, которая будет определятся экономическими факторами в условиях действующей </a:t>
            </a:r>
            <a:r>
              <a:rPr lang="ru-RU" sz="1600" i="1" dirty="0" err="1">
                <a:solidFill>
                  <a:schemeClr val="tx2">
                    <a:lumMod val="50000"/>
                  </a:schemeClr>
                </a:solidFill>
              </a:rPr>
              <a:t>санкционной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 политики, своевременно реагировать на принимаемые государством меры, направленные на поддержку отдельных отраслей экономики.</a:t>
            </a:r>
          </a:p>
          <a:p>
            <a:pPr indent="457200" algn="just"/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Активизация работы по взысканию в бюджет задолженности по доходам, поступающим в бюджет Городского округа, остается первостепенной задачей в целях наполнения бюджета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indent="457200" algn="just"/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Достижение указанной задачи будет осуществляться за счет реализации мероприятий по следующим направлениям:</a:t>
            </a:r>
          </a:p>
          <a:p>
            <a:pPr indent="457200" algn="just"/>
            <a:endParaRPr lang="ru-RU" sz="1600" i="1" dirty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83985"/>
            <a:ext cx="853418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повышение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эффективности управления собственностью Городского округа и более рациональное ее использование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повышение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качества администрирования неналоговых доходов администраторами доходов бюджета Городского округа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продолжение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работы, направленной на повышение собираемости платежей в бюджет Городского округа, проведение претензионной работы с неплательщиками, осуществление доступных мер взыскания задолженности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осуществление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на регулярной основе работы по снижению задолженности в бюджет в рамках межведомственной комиссии по мобилизации доходов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повышение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предпринимательской активности и привлечение новых налоговых резидентов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стимулирование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и содействие развитию малого и среднего бизнеса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улучшение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инвестиционного климата и поддержка инновационного предпринимательства в Городском округе Шатура Московской области, дальнейшее налоговое стимулирование инвестиционной деятельности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оптимизация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существующей системы налоговых льгот, мониторинг эффективности налоговых льгот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endParaRPr lang="ru-RU" sz="1600" i="1" dirty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83985"/>
            <a:ext cx="853418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i="1" dirty="0">
                <a:solidFill>
                  <a:schemeClr val="tx2">
                    <a:lumMod val="50000"/>
                  </a:schemeClr>
                </a:solidFill>
              </a:rPr>
              <a:t>Основные задачи ближайших лет по повышению эффективности бюджетных </a:t>
            </a:r>
            <a:r>
              <a:rPr lang="ru-RU" sz="1500" b="1" i="1" dirty="0" smtClean="0">
                <a:solidFill>
                  <a:schemeClr val="tx2">
                    <a:lumMod val="50000"/>
                  </a:schemeClr>
                </a:solidFill>
              </a:rPr>
              <a:t>расходов</a:t>
            </a:r>
          </a:p>
          <a:p>
            <a:pPr algn="ctr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	В условиях внешнего </a:t>
            </a:r>
            <a:r>
              <a:rPr lang="ru-RU" sz="1500" i="1" dirty="0" err="1">
                <a:solidFill>
                  <a:schemeClr val="tx2">
                    <a:lumMod val="50000"/>
                  </a:schemeClr>
                </a:solidFill>
              </a:rPr>
              <a:t>санкционного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 давления основной задачей бюджетной политики ближайших лет остается обеспечение сбалансированности и устойчивости местного бюджета, повышение эффективности бюджетных расходов, в том числе за счет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just"/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недопущения принятия новых расходных обязательств, не обеспеченных источниками финансирования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формирование муниципальных программ Городского округа из четко определенных долгосрочных целей социально-экономического развития округа и показателей их достижения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indent="457200" algn="just"/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использование всех возможностей для привлечения средств внебюджетных источников, а также средств областного и федерального бюджета, в первую очередь с наиболее высокой долей </a:t>
            </a:r>
            <a:r>
              <a:rPr lang="ru-RU" sz="1500" i="1" dirty="0" err="1">
                <a:solidFill>
                  <a:schemeClr val="tx2">
                    <a:lumMod val="50000"/>
                  </a:schemeClr>
                </a:solidFill>
              </a:rPr>
              <a:t>софинансирования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 из вышестоящих бюджетов;  </a:t>
            </a:r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расширение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перечня муниципальных услуг, оказываемых в электронном виде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285750" algn="just">
              <a:buFontTx/>
              <a:buChar char="-"/>
            </a:pPr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повышение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эффективности процедур проведения муниципальных закупок;</a:t>
            </a:r>
          </a:p>
          <a:p>
            <a:pPr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865831"/>
            <a:ext cx="853418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недопущение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снижения качества оказания муниципальных услуг (выполнения работ), в том числе при проведении мероприятий по оптимизации сети и штатной численности работников учреждений; </a:t>
            </a:r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осуществление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совершенствования муниципального финансового контроля с целью его ориентации на оценку эффективности бюджетных расходов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sz="1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создание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условий для заинтересованности всех получателей средств местного бюджета в повышении эффективности бюджетных расходов и своей деятельности в целом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концентрация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финансовых ресурсов на достижение целей и результатов национальных проектов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проведения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взвешенной долговой политики, реализации мер, направленных на обеспечение безопасного уровня долговой нагрузки на бюджет городского округа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- реализация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принципов открытости и прозрачности управления муниципальными финансами. </a:t>
            </a:r>
          </a:p>
          <a:p>
            <a:pPr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37324"/>
              </p:ext>
            </p:extLst>
          </p:nvPr>
        </p:nvGraphicFramePr>
        <p:xfrm>
          <a:off x="428596" y="1428736"/>
          <a:ext cx="8463884" cy="4448536"/>
        </p:xfrm>
        <a:graphic>
          <a:graphicData uri="http://schemas.openxmlformats.org/drawingml/2006/table">
            <a:tbl>
              <a:tblPr/>
              <a:tblGrid>
                <a:gridCol w="1716557"/>
                <a:gridCol w="699944"/>
                <a:gridCol w="711456"/>
                <a:gridCol w="797323"/>
                <a:gridCol w="601059"/>
                <a:gridCol w="711456"/>
                <a:gridCol w="601059"/>
                <a:gridCol w="711456"/>
                <a:gridCol w="601059"/>
                <a:gridCol w="711456"/>
                <a:gridCol w="601059"/>
              </a:tblGrid>
              <a:tr h="106296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604A7B"/>
                          </a:solidFill>
                          <a:latin typeface="Calibri"/>
                        </a:rPr>
                        <a:t>Информация о выполнении основных характеристик бюджета </a:t>
                      </a:r>
                      <a:endParaRPr lang="ru-RU" sz="1800" b="1" i="0" u="none" strike="noStrike" dirty="0" smtClean="0">
                        <a:solidFill>
                          <a:srgbClr val="604A7B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604A7B"/>
                          </a:solidFill>
                          <a:latin typeface="Calibri"/>
                        </a:rPr>
                        <a:t>Городского </a:t>
                      </a:r>
                      <a:r>
                        <a:rPr lang="ru-RU" sz="1800" b="1" i="0" u="none" strike="noStrike" dirty="0">
                          <a:solidFill>
                            <a:srgbClr val="604A7B"/>
                          </a:solidFill>
                          <a:latin typeface="Calibri"/>
                        </a:rPr>
                        <a:t>округа Шатура Московской области</a:t>
                      </a: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34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показателей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Факт       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год, млн.руб.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Факт       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год, млн.руб.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Ожидаемое исполнение за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год,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млн.руб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году (%)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Проект на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год,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млн.руб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году (%)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Проект на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2025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год,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млн.руб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2025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году (%)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Проект на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2026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год,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млн.руб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2026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2025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году (%)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2112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ДОХОДЫ, всего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5 138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9 259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8 747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10 242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7 781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6 737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177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531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2 072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2 126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2 437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2 512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2 669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2 840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3611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3 066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7 133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6 310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7 730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5 112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3 897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21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4 966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9 351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8 934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10 332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7 683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6 557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4224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Дефицит(-)/ профицит(+)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-92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-186 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626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Объем муниципального долга</a:t>
                      </a:r>
                    </a:p>
                  </a:txBody>
                  <a:tcPr marL="5301" marR="5301" marT="5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01" marR="5301" marT="53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69644110"/>
              </p:ext>
            </p:extLst>
          </p:nvPr>
        </p:nvGraphicFramePr>
        <p:xfrm>
          <a:off x="467544" y="1828800"/>
          <a:ext cx="8136904" cy="42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41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674129"/>
              </p:ext>
            </p:extLst>
          </p:nvPr>
        </p:nvGraphicFramePr>
        <p:xfrm>
          <a:off x="323528" y="1600203"/>
          <a:ext cx="8496944" cy="4678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0818"/>
                <a:gridCol w="1278053"/>
                <a:gridCol w="1207831"/>
                <a:gridCol w="1151653"/>
                <a:gridCol w="1053339"/>
                <a:gridCol w="1025250"/>
              </a:tblGrid>
              <a:tr h="40406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Информация об объеме и структуре налоговых доходов бюджета Городского округа Шатура</a:t>
                      </a:r>
                      <a:endParaRPr lang="ru-RU" sz="14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30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тыс.рублей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39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доходных источников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Фактическое исполнение       2022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План </a:t>
                      </a:r>
                      <a:r>
                        <a:rPr lang="ru-RU" sz="900" u="none" strike="noStrike" dirty="0" smtClean="0">
                          <a:effectLst/>
                        </a:rPr>
                        <a:t>(</a:t>
                      </a:r>
                      <a:r>
                        <a:rPr lang="ru-RU" sz="900" u="none" strike="noStrike" dirty="0">
                          <a:effectLst/>
                        </a:rPr>
                        <a:t>уточненный)                  2023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Прогноз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НАЛОГОВЫЕ ДОХОДЫ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</a:rPr>
                        <a:t>1 992 751,36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</a:rPr>
                        <a:t>2 161 197,00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</a:rPr>
                        <a:t>2 398 472,00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</a:rPr>
                        <a:t>2 550 289,00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</a:rPr>
                        <a:t>2 722 352,00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1 608 802,94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1 736 034,00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1 887 262,00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1 971 200,00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2 070 757,00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Акцизы по подакцизным товарам (продукции)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68 241,16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71 036,00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97 250,00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103 282,00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107 634,00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230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156 871,28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183 259,00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218 322,00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262 704,00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315 810,00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230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-8,03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-101,50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230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25 365,11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28 907,00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29 873,00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33 560,00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36 585,00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461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407,00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442,00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479,00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Налог на имущество физических лиц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41 470,29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45 666,00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53 061,00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61 361,00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70 958,00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Земельный налог с организаций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51 017,10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49 451,00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54 165,00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56 577,00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57 396,00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Земельный налог с физических лиц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26 480,94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31 460,00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34 461,00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36 172,00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36 696,00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Государственная пошлина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14 612,07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15 384,00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23 671,00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24 991,00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26 037,00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2886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 dirty="0">
                          <a:effectLst/>
                        </a:rPr>
                        <a:t>Удельный вес налоговых доходов в общей структуре доходов, (%)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21,5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23,1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23,4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32,8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40,4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>
                          <a:effectLst/>
                        </a:rPr>
                        <a:t>в том числе НДФЛ, (%)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>
                          <a:effectLst/>
                        </a:rPr>
                        <a:t>17,4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>
                          <a:effectLst/>
                        </a:rPr>
                        <a:t>18,6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>
                          <a:effectLst/>
                        </a:rPr>
                        <a:t>18,4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>
                          <a:effectLst/>
                        </a:rPr>
                        <a:t>25,3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30,7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b"/>
                </a:tc>
              </a:tr>
              <a:tr h="14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 ДОХОДЫ БЮДЖЕТА -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9 259 254,37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9 344 273,42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10 241 766,59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7 780 877,25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6 737 061,93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5" marR="7215" marT="721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359777"/>
              </p:ext>
            </p:extLst>
          </p:nvPr>
        </p:nvGraphicFramePr>
        <p:xfrm>
          <a:off x="251520" y="1317519"/>
          <a:ext cx="8712968" cy="5340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8631"/>
                <a:gridCol w="1272828"/>
                <a:gridCol w="1233463"/>
                <a:gridCol w="1049755"/>
                <a:gridCol w="1023512"/>
                <a:gridCol w="944779"/>
              </a:tblGrid>
              <a:tr h="2310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Информация об объеме и структуре неналоговых доходов бюджета Городского округа Шатура</a:t>
                      </a:r>
                      <a:endParaRPr lang="ru-RU" sz="14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</a:tr>
              <a:tr h="84729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u="none" strike="noStrike">
                          <a:effectLst/>
                        </a:rPr>
                        <a:t>тыс.рублей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</a:tr>
              <a:tr h="816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доходных источников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Фактическое исполнение       2022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План  </a:t>
                      </a:r>
                      <a:r>
                        <a:rPr lang="ru-RU" sz="900" u="none" strike="noStrike" dirty="0" smtClean="0">
                          <a:effectLst/>
                        </a:rPr>
                        <a:t>(</a:t>
                      </a:r>
                      <a:r>
                        <a:rPr lang="ru-RU" sz="900" u="none" strike="noStrike" dirty="0">
                          <a:effectLst/>
                        </a:rPr>
                        <a:t>уточненный)                  2023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Прогноз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</a:tr>
              <a:tr h="84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u="none" strike="noStrike" dirty="0">
                          <a:effectLst/>
                        </a:rPr>
                        <a:t>НЕНАЛОГОВЫЕ ДОХОДЫ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133 387,63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132 234,50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>
                          <a:effectLst/>
                        </a:rPr>
                        <a:t>113 646,00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119 040,00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117 728,00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</a:tr>
              <a:tr h="271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городским округам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150,00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34315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32 669,38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33 602,00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34 462,00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34 462,00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34 462,00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34315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округов (за исключением земельных участков муниципальных бюджетных и автономных учреждений)</a:t>
                      </a:r>
                      <a:endParaRPr lang="ru-RU" sz="700" b="0" i="0" u="none" strike="noStrike">
                        <a:solidFill>
                          <a:srgbClr val="22272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14 161,02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9 215,00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7 717,00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7 717,00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7 717,00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13980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сдачи в аренду имущества, составляющего казну городских округов (за исключением земельных участков)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6 336,27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5 548,00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7 702,00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8 009,00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8 330,00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27537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созданных городскими округами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64,50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4109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Прочие поступления от использования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23 545,79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15 000,00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24 000,00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24 000,00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24 000,00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47872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собственности городских округов, и на землях или земельных участках, государственная собственность на которые не разграничена</a:t>
                      </a:r>
                      <a:endParaRPr lang="ru-RU" sz="700" b="0" i="0" u="none" strike="noStrike">
                        <a:solidFill>
                          <a:srgbClr val="22272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5 017,41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4 350,00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4 350,00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4 321,00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2 688,00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84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Платежи при пользовании природными ресурсами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4 212,88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1 523,00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4 081,00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4 081,00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4 081,00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135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12 051,75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11 315,00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4109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реализации иного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994,84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500,50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13980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20 564,23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15 791,00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16 000,00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16 000,00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</a:tr>
              <a:tr h="84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Штрафы, санкции, возмещение ущерба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4 978,57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13 235,00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7 950,00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7 950,00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7 950,00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</a:tr>
              <a:tr h="84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Прочие неналоговые доходы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8 640,97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22 155,00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6 384,00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11 500,00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11 500,00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b"/>
                </a:tc>
              </a:tr>
              <a:tr h="8472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</a:tr>
              <a:tr h="1694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i="1" u="none" strike="noStrike" dirty="0">
                          <a:effectLst/>
                        </a:rPr>
                        <a:t>Удельный вес неналоговых доходов в общей структуре доходов, (%)</a:t>
                      </a:r>
                      <a:endParaRPr lang="ru-RU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effectLst/>
                        </a:rPr>
                        <a:t>1,4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effectLst/>
                        </a:rPr>
                        <a:t>1,4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effectLst/>
                        </a:rPr>
                        <a:t>1,1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effectLst/>
                        </a:rPr>
                        <a:t>1,5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effectLst/>
                        </a:rPr>
                        <a:t>1,7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</a:tr>
              <a:tr h="8472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b"/>
                </a:tc>
              </a:tr>
              <a:tr h="84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u="none" strike="noStrike" dirty="0">
                          <a:effectLst/>
                        </a:rPr>
                        <a:t> ДОХОДЫ БЮДЖЕТА - ВСЕГО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9 259 254,37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9 344 273,42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10 241 766,59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7 780 877,25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u="none" strike="noStrike" dirty="0">
                          <a:effectLst/>
                        </a:rPr>
                        <a:t>6 737 061,93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6" marR="4236" marT="4236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20455"/>
              </p:ext>
            </p:extLst>
          </p:nvPr>
        </p:nvGraphicFramePr>
        <p:xfrm>
          <a:off x="179512" y="1597546"/>
          <a:ext cx="8712967" cy="4855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719"/>
                <a:gridCol w="1303544"/>
                <a:gridCol w="1260568"/>
                <a:gridCol w="1217596"/>
                <a:gridCol w="1203270"/>
                <a:gridCol w="1203270"/>
              </a:tblGrid>
              <a:tr h="42437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Информация об объеме и структуре безвозмездных поступлений доходов бюджета Городского округа Шатура</a:t>
                      </a:r>
                      <a:endParaRPr lang="ru-RU" sz="14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52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</a:tr>
              <a:tr h="14752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тыс.рублей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</a:tr>
              <a:tr h="1421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доходных источников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Фактическое исполнение       2022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План               (уточненный)                  2023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Прогноз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</a:tr>
              <a:tr h="14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7 133 115,37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7 050 841,92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7 729 648,59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5 111 548,25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3 896 981,93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</a:tr>
              <a:tr h="236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552 825,00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842 910,00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1 891 037,00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1 253 598,00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761 985,00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</a:tr>
              <a:tr h="354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5 197 377,94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4 857 997,57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4 510 682,93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2 553 323,89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1 831 148,57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</a:tr>
              <a:tr h="236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Субвенции бюджетам бюджетной системы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1 292 318,71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1 300 618,50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1 326 928,66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1 304 626,36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1 303 848,36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</a:tr>
              <a:tr h="14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Иные межбюджетные трансферты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253 757,38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44 817,67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</a:tr>
              <a:tr h="14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Прочие безвозмездные поступления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3 514,23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4 498,19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</a:tr>
              <a:tr h="5900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16,79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</a:tr>
              <a:tr h="354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-166 694,67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</a:tr>
              <a:tr h="14752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</a:tr>
              <a:tr h="14752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</a:tr>
              <a:tr h="4425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 dirty="0">
                          <a:effectLst/>
                        </a:rPr>
                        <a:t>Удельный вес безвозмездных поступлений в общей структуре доходов, (%)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77,0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75,5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75,5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65,7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i="1" u="none" strike="noStrike" dirty="0">
                          <a:effectLst/>
                        </a:rPr>
                        <a:t>57,8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</a:tr>
              <a:tr h="14752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</a:tr>
              <a:tr h="147522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b"/>
                </a:tc>
              </a:tr>
              <a:tr h="14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 ДОХОДЫ БЮДЖЕТА -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9 259 254,37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9 344 273,42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10 241 766,59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7 780 877,25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6 737 061,93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6" marR="7376" marT="7376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643998" cy="500066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/>
              <a:t>СОДЕРЖАНИЕ</a:t>
            </a:r>
            <a:r>
              <a:rPr lang="ru-RU" b="1" dirty="0" smtClean="0"/>
              <a:t>: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3. Описание  </a:t>
            </a:r>
            <a:r>
              <a:rPr lang="ru-RU" b="1" dirty="0"/>
              <a:t>административно-территориального деления                                             </a:t>
            </a:r>
            <a:r>
              <a:rPr lang="ru-RU" b="1" dirty="0" smtClean="0"/>
              <a:t>                                </a:t>
            </a:r>
          </a:p>
          <a:p>
            <a:pPr algn="just"/>
            <a:r>
              <a:rPr lang="ru-RU" b="1" dirty="0" smtClean="0"/>
              <a:t>4. Основные понятия и определения                                                                                                                </a:t>
            </a:r>
            <a:endParaRPr lang="ru-RU" dirty="0" smtClean="0"/>
          </a:p>
          <a:p>
            <a:pPr algn="just"/>
            <a:r>
              <a:rPr lang="ru-RU" b="1" dirty="0" smtClean="0"/>
              <a:t>5. Показатели социально-экономического развития </a:t>
            </a:r>
            <a:r>
              <a:rPr lang="ru-RU" b="1" dirty="0"/>
              <a:t>городского округа        </a:t>
            </a:r>
            <a:r>
              <a:rPr lang="ru-RU" b="1" dirty="0" smtClean="0"/>
              <a:t>                                              </a:t>
            </a:r>
            <a:endParaRPr lang="ru-RU" dirty="0"/>
          </a:p>
          <a:p>
            <a:pPr algn="just"/>
            <a:r>
              <a:rPr lang="ru-RU" b="1" dirty="0" smtClean="0"/>
              <a:t>9. </a:t>
            </a:r>
            <a:r>
              <a:rPr lang="ru-RU" b="1" dirty="0"/>
              <a:t>Основные задачи и </a:t>
            </a:r>
            <a:r>
              <a:rPr lang="ru-RU" b="1" dirty="0" smtClean="0"/>
              <a:t>направления </a:t>
            </a:r>
            <a:r>
              <a:rPr lang="ru-RU" b="1" dirty="0"/>
              <a:t>бюджетной </a:t>
            </a:r>
            <a:r>
              <a:rPr lang="ru-RU" b="1" dirty="0" smtClean="0"/>
              <a:t>и налоговой политики </a:t>
            </a:r>
            <a:r>
              <a:rPr lang="ru-RU" b="1" dirty="0"/>
              <a:t>округа      </a:t>
            </a:r>
            <a:endParaRPr lang="ru-RU" dirty="0"/>
          </a:p>
          <a:p>
            <a:pPr algn="just"/>
            <a:r>
              <a:rPr lang="ru-RU" b="1" dirty="0" smtClean="0"/>
              <a:t>15. </a:t>
            </a:r>
            <a:r>
              <a:rPr lang="ru-RU" b="1" dirty="0"/>
              <a:t>Основные характеристики (параметры) бюджета Городского округа Шатура      </a:t>
            </a:r>
            <a:endParaRPr lang="ru-RU" dirty="0"/>
          </a:p>
          <a:p>
            <a:pPr algn="just"/>
            <a:r>
              <a:rPr lang="ru-RU" b="1" dirty="0" smtClean="0"/>
              <a:t>16. </a:t>
            </a:r>
            <a:r>
              <a:rPr lang="ru-RU" b="1" dirty="0"/>
              <a:t>Структура доходов бюджета Городского округа Шатура                 </a:t>
            </a:r>
            <a:endParaRPr lang="ru-RU" dirty="0"/>
          </a:p>
          <a:p>
            <a:pPr algn="just"/>
            <a:r>
              <a:rPr lang="ru-RU" b="1" dirty="0" smtClean="0"/>
              <a:t>20. </a:t>
            </a:r>
            <a:r>
              <a:rPr lang="ru-RU" b="1" dirty="0"/>
              <a:t>Удельный объем налоговых и неналоговых доходов бюджета Городского округа Шатура в расчете на душу населения в сравнении с другими муниципальными образованиями Московской области </a:t>
            </a:r>
            <a:endParaRPr lang="ru-RU" dirty="0"/>
          </a:p>
          <a:p>
            <a:pPr algn="just"/>
            <a:r>
              <a:rPr lang="ru-RU" b="1" dirty="0" smtClean="0"/>
              <a:t>21. </a:t>
            </a:r>
            <a:r>
              <a:rPr lang="ru-RU" b="1" dirty="0"/>
              <a:t>Информация о местных налогах </a:t>
            </a:r>
            <a:r>
              <a:rPr lang="ru-RU" b="1" dirty="0" smtClean="0"/>
              <a:t>и налоговых расходах городского округа</a:t>
            </a:r>
          </a:p>
          <a:p>
            <a:pPr algn="just"/>
            <a:r>
              <a:rPr lang="ru-RU" b="1" dirty="0" smtClean="0"/>
              <a:t>32. </a:t>
            </a:r>
            <a:r>
              <a:rPr lang="ru-RU" b="1" dirty="0"/>
              <a:t>Сведения о расходной части бюджета Городского округа Шатура в разрезе </a:t>
            </a:r>
            <a:r>
              <a:rPr lang="ru-RU" b="1" dirty="0" smtClean="0"/>
              <a:t>муниципальных </a:t>
            </a:r>
            <a:r>
              <a:rPr lang="ru-RU" b="1" dirty="0"/>
              <a:t>программ округа </a:t>
            </a:r>
            <a:endParaRPr lang="ru-RU" dirty="0"/>
          </a:p>
          <a:p>
            <a:pPr algn="just"/>
            <a:r>
              <a:rPr lang="ru-RU" b="1" dirty="0" smtClean="0"/>
              <a:t>34. </a:t>
            </a:r>
            <a:r>
              <a:rPr lang="ru-RU" b="1" dirty="0"/>
              <a:t>Расходы бюджета Городского округа Шатура по </a:t>
            </a:r>
            <a:r>
              <a:rPr lang="ru-RU" b="1" dirty="0" smtClean="0"/>
              <a:t>разделам, подразделам    </a:t>
            </a:r>
            <a:endParaRPr lang="ru-RU" dirty="0"/>
          </a:p>
          <a:p>
            <a:pPr algn="just"/>
            <a:r>
              <a:rPr lang="ru-RU" b="1" dirty="0" smtClean="0"/>
              <a:t>47. </a:t>
            </a:r>
            <a:r>
              <a:rPr lang="ru-RU" b="1" dirty="0"/>
              <a:t>Расходы бюджета Городского округа Шатура с учетом целевых групп               </a:t>
            </a:r>
            <a:endParaRPr lang="ru-RU" dirty="0"/>
          </a:p>
          <a:p>
            <a:pPr algn="just"/>
            <a:r>
              <a:rPr lang="ru-RU" b="1" dirty="0" smtClean="0"/>
              <a:t>48. </a:t>
            </a:r>
            <a:r>
              <a:rPr lang="ru-RU" b="1" dirty="0"/>
              <a:t>Сведения об основных общественно значимых объектах, запланированных к реализации в </a:t>
            </a:r>
            <a:r>
              <a:rPr lang="ru-RU" b="1" dirty="0" smtClean="0"/>
              <a:t>2024 </a:t>
            </a:r>
            <a:r>
              <a:rPr lang="ru-RU" b="1" dirty="0"/>
              <a:t>— </a:t>
            </a:r>
            <a:r>
              <a:rPr lang="ru-RU" b="1" dirty="0" smtClean="0"/>
              <a:t>2026 </a:t>
            </a:r>
            <a:r>
              <a:rPr lang="ru-RU" b="1" dirty="0"/>
              <a:t>годах в рамках муниципальных программ    </a:t>
            </a:r>
            <a:endParaRPr lang="ru-RU" dirty="0"/>
          </a:p>
          <a:p>
            <a:pPr algn="just"/>
            <a:r>
              <a:rPr lang="ru-RU" b="1" dirty="0" smtClean="0"/>
              <a:t>50. </a:t>
            </a:r>
            <a:r>
              <a:rPr lang="ru-RU" b="1" dirty="0"/>
              <a:t>Муниципальный долг                                                        </a:t>
            </a:r>
            <a:endParaRPr lang="ru-RU" b="1" dirty="0" smtClean="0"/>
          </a:p>
          <a:p>
            <a:pPr algn="just"/>
            <a:r>
              <a:rPr lang="ru-RU" b="1" smtClean="0"/>
              <a:t>52. </a:t>
            </a:r>
            <a:r>
              <a:rPr lang="ru-RU" b="1" dirty="0"/>
              <a:t>Контактная информация                                                                                   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6143644"/>
            <a:ext cx="7929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aseline="30000" dirty="0" smtClean="0"/>
              <a:t>*Информация подготовлена на основе данных, размещенных в Открытом бюджете Московской области (</a:t>
            </a:r>
            <a:r>
              <a:rPr lang="en-US" sz="1000" baseline="30000" dirty="0"/>
              <a:t>https://budget.mosreg.ru/dokumenty/byudzhetnaya-politika/pokazateli-ispolneniya-byudzhetov-municipalnyx-obrazovanij-moskovskoj-oblasti/</a:t>
            </a:r>
            <a:r>
              <a:rPr lang="ru-RU" sz="1000" baseline="30000" dirty="0"/>
              <a:t>)</a:t>
            </a:r>
          </a:p>
          <a:p>
            <a:endParaRPr lang="ru-RU" sz="1000" baseline="300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12694780"/>
              </p:ext>
            </p:extLst>
          </p:nvPr>
        </p:nvGraphicFramePr>
        <p:xfrm>
          <a:off x="476250" y="733425"/>
          <a:ext cx="8191500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1428736"/>
            <a:ext cx="5000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На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территории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Городского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округа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Шатура установлены местные налоги.</a:t>
            </a:r>
            <a:r>
              <a:rPr lang="ru-RU" altLang="zh-CN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endParaRPr lang="ru-RU" altLang="zh-CN" sz="7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714348" y="2428868"/>
            <a:ext cx="3071834" cy="914400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Земельный налог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000628" y="2428868"/>
            <a:ext cx="3071834" cy="9144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Налог на имущество физических лиц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500034" y="3643314"/>
            <a:ext cx="3714776" cy="2000264"/>
          </a:xfrm>
          <a:prstGeom prst="fram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4071942"/>
            <a:ext cx="30003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Решение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Совета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депутатов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Городского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округа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Шатура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Московской области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от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26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.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11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.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2020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№ 4/8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 «О земельном налоге»</a:t>
            </a:r>
            <a:endParaRPr lang="ru-RU" altLang="zh-CN" sz="14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4643438" y="3643314"/>
            <a:ext cx="3929090" cy="2000264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3929066"/>
            <a:ext cx="350046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Решение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Совета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депутатов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Городского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округа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Шатура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Московской области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от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26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.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11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.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2020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ernard MT Condensed" pitchFamily="18" charset="0"/>
              </a:rPr>
              <a:t> </a:t>
            </a: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№ 5/8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 «Об установлении налога на имущество физических лиц на территории Городского округа Шатура Московской области»</a:t>
            </a:r>
            <a:endParaRPr lang="ru-RU" altLang="zh-CN" sz="13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3357554" y="2500306"/>
            <a:ext cx="914400" cy="457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0,1 %</a:t>
            </a: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142844" y="1374875"/>
            <a:ext cx="900115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100" b="1" i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Решением Совета депутатов Городского округа Шатура Московской области от 26.11.2020 № 5/8 «Об установлении налога на имущество физических лиц на территории Городского округа Шатура Московской области»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5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Comic Sans MS" pitchFamily="66" charset="0"/>
              </a:rPr>
              <a:t>налоговые ставки по налогу</a:t>
            </a:r>
            <a:r>
              <a:rPr kumimoji="0" lang="ru-RU" altLang="zh-CN" sz="15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Comic Sans MS" pitchFamily="66" charset="0"/>
              </a:rPr>
              <a:t> на имущество физических лиц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5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Comic Sans MS" pitchFamily="66" charset="0"/>
              </a:rPr>
              <a:t>установлены в следующих размерах</a:t>
            </a:r>
            <a:endParaRPr kumimoji="0" lang="ru-RU" altLang="zh-CN" sz="1800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357158" y="3143248"/>
            <a:ext cx="2905128" cy="1214446"/>
          </a:xfrm>
          <a:prstGeom prst="rightArrowCallout">
            <a:avLst>
              <a:gd name="adj1" fmla="val 25000"/>
              <a:gd name="adj2" fmla="val 25000"/>
              <a:gd name="adj3" fmla="val 28509"/>
              <a:gd name="adj4" fmla="val 66667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 w="9360" cap="sq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Для объектов налогообложения, кадастровая стоимость каждого из которых не превышает 300 млн. рублей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3286116" y="4429132"/>
            <a:ext cx="914400" cy="457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0,3 %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8" name="AutoShape 20"/>
          <p:cNvSpPr>
            <a:spLocks noChangeArrowheads="1"/>
          </p:cNvSpPr>
          <p:nvPr/>
        </p:nvSpPr>
        <p:spPr bwMode="auto">
          <a:xfrm>
            <a:off x="4357686" y="2714620"/>
            <a:ext cx="4643470" cy="3857652"/>
          </a:xfrm>
          <a:prstGeom prst="leftArrowCallout">
            <a:avLst>
              <a:gd name="adj1" fmla="val 21102"/>
              <a:gd name="adj2" fmla="val 24343"/>
              <a:gd name="adj3" fmla="val 15174"/>
              <a:gd name="adj4" fmla="val 6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жилые дома, части жилых домов;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объекты незавершённого строительства в случае, если проектируемым назначением таких объектов является жилой дом;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единые недвижимые комплексы, в состав которых входит хотя бы один жилой дом;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гаражи и </a:t>
            </a:r>
            <a:r>
              <a:rPr kumimoji="0" lang="ru-RU" altLang="zh-CN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машино-места</a:t>
            </a: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</a:t>
            </a: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индивидуального жилищного строительства;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SimSun" pitchFamily="49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SimSun" pitchFamily="49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4357686" y="2428868"/>
            <a:ext cx="4630728" cy="280988"/>
          </a:xfrm>
          <a:prstGeom prst="leftArrowCallout">
            <a:avLst>
              <a:gd name="adj1" fmla="val 18750"/>
              <a:gd name="adj2" fmla="val 25000"/>
              <a:gd name="adj3" fmla="val 136053"/>
              <a:gd name="adj4" fmla="val 66667"/>
            </a:avLst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квартира, часть квартиры, комната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500694" y="142852"/>
            <a:ext cx="28574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2285984" y="1571612"/>
            <a:ext cx="6702430" cy="1500198"/>
          </a:xfrm>
          <a:prstGeom prst="leftArrowCallout">
            <a:avLst>
              <a:gd name="adj1" fmla="val 18750"/>
              <a:gd name="adj2" fmla="val 25000"/>
              <a:gd name="adj3" fmla="val 136053"/>
              <a:gd name="adj4" fmla="val 66667"/>
            </a:avLst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200" b="1" i="1" dirty="0" smtClean="0"/>
              <a:t>для объектов налогообложения, включенных в перечень, определяемый в соответствии с </a:t>
            </a:r>
            <a:r>
              <a:rPr lang="ru-RU" sz="1200" b="1" i="1" u="sng" dirty="0" smtClean="0">
                <a:hlinkClick r:id="rId4"/>
              </a:rPr>
              <a:t>пунктом 7 статьи 378.2</a:t>
            </a:r>
            <a:r>
              <a:rPr lang="ru-RU" sz="1200" b="1" i="1" dirty="0" smtClean="0"/>
              <a:t> Налогового кодекса Российской Федерации, в отношении объектов налогообложения, предусмотренных абзацем вторым </a:t>
            </a:r>
            <a:r>
              <a:rPr lang="ru-RU" sz="1200" b="1" i="1" u="dotDash" dirty="0" smtClean="0">
                <a:hlinkClick r:id="rId5"/>
              </a:rPr>
              <a:t>пункта 10 статьи 378.2</a:t>
            </a:r>
            <a:r>
              <a:rPr lang="ru-RU" sz="1200" b="1" i="1" u="dotDash" dirty="0" smtClean="0"/>
              <a:t> Налогового кодекса Российской Федерации;</a:t>
            </a:r>
            <a:endParaRPr lang="ru-RU" sz="1200" dirty="0" smtClean="0"/>
          </a:p>
          <a:p>
            <a:r>
              <a:rPr lang="ru-RU" sz="1200" b="1" i="1" dirty="0" smtClean="0"/>
              <a:t>для объектов налогообложения, кадастровая стоимость каждого из которых превышает 300 млн. рублей;</a:t>
            </a:r>
            <a:endParaRPr lang="ru-RU" sz="12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071538" y="2071678"/>
            <a:ext cx="914400" cy="457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2,0 %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2357422" y="3286124"/>
            <a:ext cx="6559554" cy="280988"/>
          </a:xfrm>
          <a:prstGeom prst="leftArrowCallout">
            <a:avLst>
              <a:gd name="adj1" fmla="val 18750"/>
              <a:gd name="adj2" fmla="val 25000"/>
              <a:gd name="adj3" fmla="val 136053"/>
              <a:gd name="adj4" fmla="val 66667"/>
            </a:avLst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200" b="1" i="1" dirty="0" smtClean="0"/>
              <a:t>для прочих объектов налогообложения</a:t>
            </a:r>
            <a:endParaRPr lang="ru-RU" sz="12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071538" y="3214686"/>
            <a:ext cx="914400" cy="31432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0,5 %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500694" y="142852"/>
            <a:ext cx="28574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00034" y="4214818"/>
            <a:ext cx="8358246" cy="1928826"/>
          </a:xfrm>
          <a:prstGeom prst="wedgeEllipseCallou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altLang="zh-CN" sz="105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Налоговые льготы, установленные по налогу на имущество физических лиц: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altLang="zh-CN" sz="105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Освобождается от уплаты налога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установленного в Московской области на душу населения, в отношении одного объекта налогообложения жилого назначения по выбору налогоплательщика: комната, квартира, индивидуальный жилой дом. </a:t>
            </a:r>
            <a:endParaRPr lang="ru-RU" altLang="zh-CN" sz="105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14282" y="1357298"/>
            <a:ext cx="89297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1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Решением Совета депутатов Городского округа Шатура Московской области от 26.11.2020 № 4/8 «О земельном налоге» (в ред. Решений от 29.04.2021 № 21/17, от 28.07.2022 № 4/37, от 09.02.2023 № 5/46)</a:t>
            </a:r>
            <a:endParaRPr lang="ru-RU" altLang="zh-CN" sz="1100" b="1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Comic Sans MS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налоговые ставки по земельному налогу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omic Sans MS" pitchFamily="66" charset="0"/>
              </a:rPr>
              <a:t>установлены в следующих размерах</a:t>
            </a:r>
            <a:endParaRPr lang="ru-RU" altLang="zh-CN" sz="2000" i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247775" y="2285992"/>
            <a:ext cx="7896225" cy="1163638"/>
          </a:xfrm>
          <a:prstGeom prst="flowChartProcess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 отношении земельных участков, 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247775" y="3429000"/>
            <a:ext cx="7896225" cy="612775"/>
          </a:xfrm>
          <a:prstGeom prst="flowChartProcess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 отношении земельных участков, отнесенных к землям сельскохозяйственного назначения, землям в составе зон сельскохозяйственного использования в населенных пунктах и используемых для сельскохозяйственного производства;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247775" y="4000504"/>
            <a:ext cx="7896225" cy="1023938"/>
          </a:xfrm>
          <a:prstGeom prst="flowChartProcess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 отношении земельных участков, не используемых в предпринимательской деятельности, приобретенных (предоставленных) физическим лицам для ведения 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№217-ФЗ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247775" y="5000636"/>
            <a:ext cx="7896225" cy="466725"/>
          </a:xfrm>
          <a:prstGeom prst="flowChartProces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89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 отношении земельных участков, 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285852" y="5786454"/>
            <a:ext cx="7858148" cy="296862"/>
          </a:xfrm>
          <a:prstGeom prst="flowChartProces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8900000" scaled="0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 отношении прочих земельных участков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142844" y="3786190"/>
            <a:ext cx="914400" cy="500066"/>
          </a:xfrm>
          <a:prstGeom prst="flowChartAlternateProcess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0,3 %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42844" y="5715016"/>
            <a:ext cx="914400" cy="433387"/>
          </a:xfrm>
          <a:prstGeom prst="flowChartAlternateProcess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1,5 %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500694" y="142852"/>
            <a:ext cx="28574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1331548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Информация о налоговых льготах и оценка налоговых расходов в связи с предоставлением льгот, установленных представительным органом местного самоуправления в соответствии с утверждёнными нормативными правовыми актами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024044"/>
              </p:ext>
            </p:extLst>
          </p:nvPr>
        </p:nvGraphicFramePr>
        <p:xfrm>
          <a:off x="462252" y="2492896"/>
          <a:ext cx="8230619" cy="3328552"/>
        </p:xfrm>
        <a:graphic>
          <a:graphicData uri="http://schemas.openxmlformats.org/drawingml/2006/table">
            <a:tbl>
              <a:tblPr/>
              <a:tblGrid>
                <a:gridCol w="682245"/>
                <a:gridCol w="564616"/>
                <a:gridCol w="564616"/>
                <a:gridCol w="564616"/>
                <a:gridCol w="564616"/>
                <a:gridCol w="564616"/>
                <a:gridCol w="1023367"/>
                <a:gridCol w="682245"/>
                <a:gridCol w="729296"/>
                <a:gridCol w="723415"/>
                <a:gridCol w="764584"/>
                <a:gridCol w="758703"/>
                <a:gridCol w="43684"/>
              </a:tblGrid>
              <a:tr h="562558"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налоговой льготы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Оценка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Прогноз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836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2022 год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2023 год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год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год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 год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89">
                <a:tc gridSpan="12"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тыс.руб.</a:t>
                      </a: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89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Всего льгот:</a:t>
                      </a:r>
                    </a:p>
                  </a:txBody>
                  <a:tcPr marL="9142" marR="9142" marT="9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12 778</a:t>
                      </a:r>
                      <a:endParaRPr lang="ru-RU" sz="11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ru-RU" sz="1100" b="1" i="0" u="none" strike="noStrike" baseline="0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035</a:t>
                      </a:r>
                      <a:endParaRPr lang="ru-RU" sz="11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 них </a:t>
                      </a: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405">
                <a:tc gridSpan="13">
                  <a:txBody>
                    <a:bodyPr/>
                    <a:lstStyle/>
                    <a:p>
                      <a:pPr algn="just" fontAlgn="b"/>
                      <a:r>
                        <a:rPr lang="ru-RU" sz="12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 panose="020F0502020204030204" pitchFamily="34" charset="0"/>
                        </a:rPr>
                        <a:t>По налогу на имущество физических лиц в соответствии с </a:t>
                      </a:r>
                      <a:r>
                        <a:rPr lang="ru-RU" sz="1200" b="1" i="1" u="none" strike="noStrike" dirty="0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Решением Совета депутатов Городского округа Шатура Московской области от 26.11.2020 № 5/8 "Об установлении налога на имущество физических лиц на территории Городского округа Шатура Московской </a:t>
                      </a:r>
                      <a:r>
                        <a:rPr lang="ru-RU" sz="1200" b="1" i="1" u="none" strike="noStrike" dirty="0" smtClean="0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области«</a:t>
                      </a:r>
                    </a:p>
                    <a:p>
                      <a:pPr algn="just" fontAlgn="b"/>
                      <a:endParaRPr lang="ru-RU" sz="1200" b="1" i="0" u="none" strike="noStrike" dirty="0">
                        <a:solidFill>
                          <a:srgbClr val="9747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4529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Освобождается от уплаты налога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установленного в Московской области на душу населения, в отношении одного объекта налогообложения жилого назначения по выбору налогоплательщика: комната, квартира, индивидуальный жилой дом. </a:t>
                      </a:r>
                    </a:p>
                  </a:txBody>
                  <a:tcPr marL="9142" marR="9142" marT="9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2" marR="9142" marT="9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380466" y="2564904"/>
            <a:ext cx="6126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тыс.руб</a:t>
            </a:r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ru-RU" sz="900" dirty="0"/>
              <a:t>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013424"/>
              </p:ext>
            </p:extLst>
          </p:nvPr>
        </p:nvGraphicFramePr>
        <p:xfrm>
          <a:off x="251520" y="1628800"/>
          <a:ext cx="8537821" cy="938956"/>
        </p:xfrm>
        <a:graphic>
          <a:graphicData uri="http://schemas.openxmlformats.org/drawingml/2006/table">
            <a:tbl>
              <a:tblPr/>
              <a:tblGrid>
                <a:gridCol w="4722789"/>
                <a:gridCol w="711485"/>
                <a:gridCol w="760554"/>
                <a:gridCol w="754420"/>
                <a:gridCol w="797354"/>
                <a:gridCol w="791219"/>
              </a:tblGrid>
              <a:tr h="563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налоговой льготы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Оценка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Прогноз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2022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2023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27199"/>
              </p:ext>
            </p:extLst>
          </p:nvPr>
        </p:nvGraphicFramePr>
        <p:xfrm>
          <a:off x="251520" y="2651720"/>
          <a:ext cx="8712968" cy="633264"/>
        </p:xfrm>
        <a:graphic>
          <a:graphicData uri="http://schemas.openxmlformats.org/drawingml/2006/table">
            <a:tbl>
              <a:tblPr/>
              <a:tblGrid>
                <a:gridCol w="8658706"/>
                <a:gridCol w="54262"/>
              </a:tblGrid>
              <a:tr h="4429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По земельному налогу в соответствии с </a:t>
                      </a:r>
                      <a:r>
                        <a:rPr lang="ru-RU" sz="1200" b="1" i="1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Решением Совета депутатов Городского округа Шатура Московской области от 26.11.2020 № 4/8 "О земельном налоге" (в ред. Решений от 29.04.2021 № 21/17, от 28.07.2022 № 4/37, от 09.02.2023 № 5/46)</a:t>
                      </a:r>
                      <a:endParaRPr lang="ru-RU" sz="1200" b="1" i="1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от уплаты земельного налога освобождаются: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93747"/>
              </p:ext>
            </p:extLst>
          </p:nvPr>
        </p:nvGraphicFramePr>
        <p:xfrm>
          <a:off x="275945" y="3299792"/>
          <a:ext cx="8533548" cy="3100750"/>
        </p:xfrm>
        <a:graphic>
          <a:graphicData uri="http://schemas.openxmlformats.org/drawingml/2006/table">
            <a:tbl>
              <a:tblPr/>
              <a:tblGrid>
                <a:gridCol w="4732413"/>
                <a:gridCol w="734886"/>
                <a:gridCol w="696875"/>
                <a:gridCol w="785568"/>
                <a:gridCol w="760227"/>
                <a:gridCol w="823579"/>
              </a:tblGrid>
              <a:tr h="549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муниципальные учреждения и их обособленные подразделения, созданные органами местного самоуправления Городского округа Шатура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11 301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11 527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11 527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11 527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11 527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49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органы местного самоуправления Городского округа Шатура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915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39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Инвесторы, осуществляющие капитальные вложения в объекты основных средств, освобождаются от уплаты земельного налога в отношении земельного участка, на котором расположен объект основных средств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64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граждане, впервые организующие крестьянские (фермерские) хозяйства, освобождаются от уплаты земельного налога в течение пяти лет с момента предоставления им земельных участков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2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380466" y="2564904"/>
            <a:ext cx="6126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тыс.руб</a:t>
            </a:r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ru-RU" sz="900" dirty="0"/>
              <a:t>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96583"/>
              </p:ext>
            </p:extLst>
          </p:nvPr>
        </p:nvGraphicFramePr>
        <p:xfrm>
          <a:off x="251520" y="1628800"/>
          <a:ext cx="8537821" cy="938956"/>
        </p:xfrm>
        <a:graphic>
          <a:graphicData uri="http://schemas.openxmlformats.org/drawingml/2006/table">
            <a:tbl>
              <a:tblPr/>
              <a:tblGrid>
                <a:gridCol w="4722789"/>
                <a:gridCol w="711485"/>
                <a:gridCol w="760554"/>
                <a:gridCol w="754420"/>
                <a:gridCol w="797354"/>
                <a:gridCol w="791219"/>
              </a:tblGrid>
              <a:tr h="563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налоговой льготы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Оценка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Прогноз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2022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2023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67924"/>
              </p:ext>
            </p:extLst>
          </p:nvPr>
        </p:nvGraphicFramePr>
        <p:xfrm>
          <a:off x="251520" y="2651720"/>
          <a:ext cx="8712968" cy="633264"/>
        </p:xfrm>
        <a:graphic>
          <a:graphicData uri="http://schemas.openxmlformats.org/drawingml/2006/table">
            <a:tbl>
              <a:tblPr/>
              <a:tblGrid>
                <a:gridCol w="8658706"/>
                <a:gridCol w="54262"/>
              </a:tblGrid>
              <a:tr h="4429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По земельному налогу в соответствии с </a:t>
                      </a:r>
                      <a:r>
                        <a:rPr lang="ru-RU" sz="1200" b="1" i="1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Решением Совета депутатов Городского округа Шатура Московской области от 26.11.2020 № 4/8 "О земельном налоге" (в ред. Решений от 29.04.2021 № 21/17, от 28.07.2022 № 4/37, от 09.02.2023 № 5/46)</a:t>
                      </a:r>
                      <a:endParaRPr lang="ru-RU" sz="1200" b="1" i="1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от уплаты земельного налога освобождаются: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50141"/>
              </p:ext>
            </p:extLst>
          </p:nvPr>
        </p:nvGraphicFramePr>
        <p:xfrm>
          <a:off x="251520" y="3301647"/>
          <a:ext cx="8568951" cy="3453623"/>
        </p:xfrm>
        <a:graphic>
          <a:graphicData uri="http://schemas.openxmlformats.org/drawingml/2006/table">
            <a:tbl>
              <a:tblPr/>
              <a:tblGrid>
                <a:gridCol w="4752046"/>
                <a:gridCol w="737935"/>
                <a:gridCol w="699766"/>
                <a:gridCol w="788827"/>
                <a:gridCol w="763381"/>
                <a:gridCol w="826996"/>
              </a:tblGrid>
              <a:tr h="316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инвалиды I и II групп инвалидности, инвалиды с детства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29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участники и инвалиды Великой Отечественной войны, участники и инвалиды иных боевых действий,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915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граждане, подвергшиеся радиации вследствие катастрофы на Чернобыльской АЭС и других радиационных аварий,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79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"За службу Родине в Вооруженных силах СССР"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13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</a:t>
                      </a: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380466" y="2564904"/>
            <a:ext cx="6126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тыс.руб</a:t>
            </a:r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ru-RU" sz="900" dirty="0"/>
              <a:t>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554723"/>
              </p:ext>
            </p:extLst>
          </p:nvPr>
        </p:nvGraphicFramePr>
        <p:xfrm>
          <a:off x="251520" y="1628800"/>
          <a:ext cx="8537821" cy="938956"/>
        </p:xfrm>
        <a:graphic>
          <a:graphicData uri="http://schemas.openxmlformats.org/drawingml/2006/table">
            <a:tbl>
              <a:tblPr/>
              <a:tblGrid>
                <a:gridCol w="4722789"/>
                <a:gridCol w="711485"/>
                <a:gridCol w="760554"/>
                <a:gridCol w="754420"/>
                <a:gridCol w="797354"/>
                <a:gridCol w="791219"/>
              </a:tblGrid>
              <a:tr h="563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налоговой льготы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Оценка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Прогноз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2022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2023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693001"/>
              </p:ext>
            </p:extLst>
          </p:nvPr>
        </p:nvGraphicFramePr>
        <p:xfrm>
          <a:off x="179512" y="2790439"/>
          <a:ext cx="8712968" cy="1070610"/>
        </p:xfrm>
        <a:graphic>
          <a:graphicData uri="http://schemas.openxmlformats.org/drawingml/2006/table">
            <a:tbl>
              <a:tblPr/>
              <a:tblGrid>
                <a:gridCol w="8658706"/>
                <a:gridCol w="54262"/>
              </a:tblGrid>
              <a:tr h="442904">
                <a:tc gridSpan="2"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По земельному налогу в соответствии с </a:t>
                      </a:r>
                      <a:r>
                        <a:rPr lang="ru-RU" sz="1200" b="1" i="1" u="none" strike="noStrike" dirty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Решением Совета депутатов Городского округа Шатура Московской области от 26.11.2020 № 4/8 </a:t>
                      </a:r>
                      <a:r>
                        <a:rPr lang="ru-RU" sz="1200" b="1" i="1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«О </a:t>
                      </a:r>
                      <a:r>
                        <a:rPr lang="ru-RU" sz="1200" b="1" i="1" u="none" strike="noStrike" dirty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земельном </a:t>
                      </a:r>
                      <a:r>
                        <a:rPr lang="ru-RU" sz="1200" b="1" i="1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налоге» </a:t>
                      </a:r>
                      <a:r>
                        <a:rPr lang="ru-RU" sz="1200" b="1" i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(в ред. Решений от 29.04.2021 № 21/17, от 28.07.2022 № 4/37, от 09.02.2023 № 5/46)</a:t>
                      </a:r>
                    </a:p>
                    <a:p>
                      <a:pPr algn="just" fontAlgn="b"/>
                      <a:endParaRPr lang="ru-RU" sz="12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14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Налоговые льготы в виде уменьшения исчисленной суммы налога на 50 процентов в отношении одного земельного участка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огородничества: </a:t>
                      </a:r>
                      <a:endParaRPr lang="ru-RU" sz="11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30783"/>
              </p:ext>
            </p:extLst>
          </p:nvPr>
        </p:nvGraphicFramePr>
        <p:xfrm>
          <a:off x="233217" y="4077072"/>
          <a:ext cx="8659263" cy="1405608"/>
        </p:xfrm>
        <a:graphic>
          <a:graphicData uri="http://schemas.openxmlformats.org/drawingml/2006/table">
            <a:tbl>
              <a:tblPr/>
              <a:tblGrid>
                <a:gridCol w="4763142"/>
                <a:gridCol w="753250"/>
                <a:gridCol w="714289"/>
                <a:gridCol w="805199"/>
                <a:gridCol w="779224"/>
                <a:gridCol w="844159"/>
              </a:tblGrid>
              <a:tr h="725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малоимущим семьям и малоимущим одиноко проживающим гражданам, среднедушевой доход которых ниже величины прожиточного минимума, установленной в Московской области на душу 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населения</a:t>
                      </a:r>
                    </a:p>
                    <a:p>
                      <a:pPr algn="l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6303">
                <a:tc>
                  <a:txBody>
                    <a:bodyPr/>
                    <a:lstStyle/>
                    <a:p>
                      <a:pPr algn="l" fontAlgn="b"/>
                      <a:endParaRPr lang="ru-RU" sz="11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пенсионерам</a:t>
                      </a:r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доход которых ниже двукратной величины прожиточного минимума, установленной в Московской области для 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пенсионеров</a:t>
                      </a:r>
                    </a:p>
                    <a:p>
                      <a:pPr algn="l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8" marR="9158" marT="9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1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380466" y="2564904"/>
            <a:ext cx="6126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тыс.руб</a:t>
            </a:r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ru-RU" sz="900" dirty="0"/>
              <a:t>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89922"/>
              </p:ext>
            </p:extLst>
          </p:nvPr>
        </p:nvGraphicFramePr>
        <p:xfrm>
          <a:off x="251520" y="1628800"/>
          <a:ext cx="8537821" cy="938956"/>
        </p:xfrm>
        <a:graphic>
          <a:graphicData uri="http://schemas.openxmlformats.org/drawingml/2006/table">
            <a:tbl>
              <a:tblPr/>
              <a:tblGrid>
                <a:gridCol w="4722789"/>
                <a:gridCol w="711485"/>
                <a:gridCol w="760554"/>
                <a:gridCol w="754420"/>
                <a:gridCol w="797354"/>
                <a:gridCol w="791219"/>
              </a:tblGrid>
              <a:tr h="563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налоговой льготы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Оценка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Прогноз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2022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F243E"/>
                          </a:solidFill>
                          <a:effectLst/>
                          <a:latin typeface="Calibri" panose="020F0502020204030204" pitchFamily="34" charset="0"/>
                        </a:rPr>
                        <a:t>2023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 год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04015"/>
              </p:ext>
            </p:extLst>
          </p:nvPr>
        </p:nvGraphicFramePr>
        <p:xfrm>
          <a:off x="179512" y="2795736"/>
          <a:ext cx="8712968" cy="931405"/>
        </p:xfrm>
        <a:graphic>
          <a:graphicData uri="http://schemas.openxmlformats.org/drawingml/2006/table">
            <a:tbl>
              <a:tblPr/>
              <a:tblGrid>
                <a:gridCol w="8658706"/>
                <a:gridCol w="54262"/>
              </a:tblGrid>
              <a:tr h="442904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По земельному налогу в соответствии с </a:t>
                      </a:r>
                      <a:r>
                        <a:rPr lang="ru-RU" sz="1200" b="1" i="1" u="none" strike="noStrike" dirty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Решением Совета депутатов Городского округа Шатура Московской области от 26.11.2020 № 4/8 </a:t>
                      </a:r>
                      <a:r>
                        <a:rPr lang="ru-RU" sz="1200" b="1" i="1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«О </a:t>
                      </a:r>
                      <a:r>
                        <a:rPr lang="ru-RU" sz="1200" b="1" i="1" u="none" strike="noStrike" dirty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земельном </a:t>
                      </a:r>
                      <a:r>
                        <a:rPr lang="ru-RU" sz="1200" b="1" i="1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 panose="020F0502020204030204" pitchFamily="34" charset="0"/>
                        </a:rPr>
                        <a:t>налоге» </a:t>
                      </a:r>
                      <a:r>
                        <a:rPr lang="ru-RU" sz="1200" b="1" i="1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(в ред. Решений от 29.04.2021 № 21/17, от 28.07.2022 № 4/37, от 09.02.2023 № 5/46)</a:t>
                      </a:r>
                    </a:p>
                    <a:p>
                      <a:pPr algn="l" fontAlgn="b"/>
                      <a:endParaRPr lang="ru-RU" sz="1200" b="1" i="1" u="none" strike="noStrike" dirty="0" smtClean="0">
                        <a:solidFill>
                          <a:srgbClr val="3186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Льготы организациям сферы информационно-коммуникационных технологий в виде снижения ставки налога на 50%:</a:t>
                      </a:r>
                      <a:endParaRPr lang="ru-RU" sz="12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360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033534"/>
              </p:ext>
            </p:extLst>
          </p:nvPr>
        </p:nvGraphicFramePr>
        <p:xfrm>
          <a:off x="251520" y="3741573"/>
          <a:ext cx="85439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Лист" r:id="rId6" imgW="8543925" imgH="2066925" progId="Excel.Sheet.12">
                  <p:embed/>
                </p:oleObj>
              </mc:Choice>
              <mc:Fallback>
                <p:oleObj name="Лист" r:id="rId6" imgW="8543925" imgH="20669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3741573"/>
                        <a:ext cx="8543925" cy="206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32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s://www.shatura.ru/files/image/29/41/05/8q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357298"/>
            <a:ext cx="3571900" cy="507209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82" y="1285860"/>
            <a:ext cx="50006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endParaRPr kumimoji="0" lang="ru-RU" altLang="zh-CN" sz="1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ctr"/>
            <a:endParaRPr lang="ru-RU" altLang="zh-CN" sz="12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ctr"/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Городской округ Шатура 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административно-территориальное образование, а также муниципальное образование Городской округ Шатура в составе Московской области. Р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асположен на восточной окраине Подмосковья, граничит с Орехово-Зуевским, Егорьевским районами Московской области, а также с Владимирской и Рязанской областями.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    Площадь территории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2715 км2. (6,12% от площади всей Московской области). 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Общая численность населения на 2023 год составляет 100934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человек.   </a:t>
            </a:r>
            <a:b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Административный центр: город Шатура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indent="457200" algn="ctr"/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В Городском округе Шатура насчитывается 188 населенных пунктов. Крупнейшими из них являются город Шатура, город Рошаль, рабочий поселок Мишеронский, рабочий поселок Черусти, поселок Шатурторф, поселок центральной усадьбы совхоза «Мир».</a:t>
            </a:r>
            <a:b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Основные отрасли промышленности Городского округа</a:t>
            </a: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indent="457200" algn="ctr"/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производство и распределение электроэнергии, деревообрабатывающая, мебельная, легкая, пищевая, </a:t>
            </a:r>
          </a:p>
          <a:p>
            <a:pPr indent="457200" algn="ctr"/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химическая промышленность  и перерабатывающее производство.</a:t>
            </a:r>
            <a:b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        Глава Городского округа Шатура – Алексей Владимирович </a:t>
            </a:r>
            <a:r>
              <a:rPr kumimoji="0" lang="ru-RU" altLang="zh-CN" sz="12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Артюхин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28596" y="1500174"/>
            <a:ext cx="8358246" cy="4286280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Оценка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эффективности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налоговых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расходов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Городского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округа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Шатура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пров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одится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соответствии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с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положениями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постановления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Правительства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Российской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Федерации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от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22.06.2019 № 796 «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Об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общих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требованиях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к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оценке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налоговых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расходов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субъектов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Российской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Федерации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муниципальных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образований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»,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постановления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администрации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Городского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округа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Шатура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Московской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от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11.02.2021 № 159 «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Об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утверждении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Порядка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формирования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перечня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налоговых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расходов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Городского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округа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Шатура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Московской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оценки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налоговых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расходов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Городского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округа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Шатура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Московской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». </a:t>
            </a:r>
            <a:endParaRPr lang="ru-RU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Целью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проведения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оценки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эффективности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налоговых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расходов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является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выявление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неэффективных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налоговых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расходов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разработка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рекомендаций</a:t>
            </a:r>
            <a:r>
              <a:rPr lang="en-US" dirty="0" smtClean="0">
                <a:solidFill>
                  <a:srgbClr val="002060"/>
                </a:solidFill>
              </a:rPr>
              <a:t> о </a:t>
            </a:r>
            <a:r>
              <a:rPr lang="en-US" dirty="0" err="1" smtClean="0">
                <a:solidFill>
                  <a:srgbClr val="002060"/>
                </a:solidFill>
              </a:rPr>
              <a:t>сохранении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или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отмене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налоговых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расходов</a:t>
            </a:r>
            <a:r>
              <a:rPr lang="en-US" dirty="0" smtClean="0">
                <a:solidFill>
                  <a:srgbClr val="002060"/>
                </a:solidFill>
              </a:rPr>
              <a:t>, о </a:t>
            </a:r>
            <a:r>
              <a:rPr lang="en-US" dirty="0" err="1" smtClean="0">
                <a:solidFill>
                  <a:srgbClr val="002060"/>
                </a:solidFill>
              </a:rPr>
              <a:t>совершенствовании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нормативной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правовой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базы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Городского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округа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Шатура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285860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В </a:t>
            </a:r>
            <a:r>
              <a:rPr lang="en-US" dirty="0" err="1" smtClean="0">
                <a:solidFill>
                  <a:srgbClr val="002060"/>
                </a:solidFill>
              </a:rPr>
              <a:t>зависимости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целевой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категории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определены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основные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виды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налоговых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расходов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на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территории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Городского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округа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Шатура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технические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стимулирующие</a:t>
            </a:r>
            <a:r>
              <a:rPr lang="en-US" dirty="0" smtClean="0">
                <a:solidFill>
                  <a:srgbClr val="002060"/>
                </a:solidFill>
              </a:rPr>
              <a:t> и </a:t>
            </a:r>
            <a:r>
              <a:rPr lang="en-US" dirty="0" err="1" smtClean="0">
                <a:solidFill>
                  <a:srgbClr val="002060"/>
                </a:solidFill>
              </a:rPr>
              <a:t>социальные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500034" y="2643182"/>
            <a:ext cx="2271722" cy="2571768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rgbClr val="002060"/>
                </a:solidFill>
              </a:rPr>
              <a:t>направлены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на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исключение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встречных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финансовых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потоков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3286116" y="2857496"/>
            <a:ext cx="2271722" cy="2571768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err="1" smtClean="0">
                <a:solidFill>
                  <a:srgbClr val="002060"/>
                </a:solidFill>
              </a:rPr>
              <a:t>предполагаю</a:t>
            </a:r>
            <a:r>
              <a:rPr lang="ru-RU" sz="1400" b="1" i="1" dirty="0" smtClean="0">
                <a:solidFill>
                  <a:srgbClr val="002060"/>
                </a:solidFill>
              </a:rPr>
              <a:t>т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стимулирование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экономической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активности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субъектов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предпринимательской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деятельности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6143636" y="2571744"/>
            <a:ext cx="2271722" cy="2571768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направлены на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обеспечение</a:t>
            </a:r>
            <a:r>
              <a:rPr lang="en-US" sz="1600" b="1" i="1" dirty="0" smtClean="0">
                <a:solidFill>
                  <a:srgbClr val="002060"/>
                </a:solidFill>
              </a:rPr>
              <a:t>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социальной</a:t>
            </a:r>
            <a:r>
              <a:rPr lang="en-US" sz="1600" b="1" i="1" dirty="0" smtClean="0">
                <a:solidFill>
                  <a:srgbClr val="002060"/>
                </a:solidFill>
              </a:rPr>
              <a:t>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защиты</a:t>
            </a:r>
            <a:r>
              <a:rPr lang="en-US" sz="1600" b="1" i="1" dirty="0" smtClean="0">
                <a:solidFill>
                  <a:srgbClr val="002060"/>
                </a:solidFill>
              </a:rPr>
              <a:t> (</a:t>
            </a:r>
            <a:r>
              <a:rPr lang="en-US" sz="1600" b="1" i="1" dirty="0" err="1" smtClean="0">
                <a:solidFill>
                  <a:srgbClr val="002060"/>
                </a:solidFill>
              </a:rPr>
              <a:t>поддержки</a:t>
            </a:r>
            <a:r>
              <a:rPr lang="en-US" sz="1600" b="1" i="1" dirty="0" smtClean="0">
                <a:solidFill>
                  <a:srgbClr val="002060"/>
                </a:solidFill>
              </a:rPr>
              <a:t>)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населения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2214546" y="250030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2"/>
          </p:cNvCxnSpPr>
          <p:nvPr/>
        </p:nvCxnSpPr>
        <p:spPr>
          <a:xfrm rot="5400000">
            <a:off x="4314908" y="2600405"/>
            <a:ext cx="22843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72198" y="250030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0-конечная звезда 29"/>
          <p:cNvSpPr/>
          <p:nvPr/>
        </p:nvSpPr>
        <p:spPr>
          <a:xfrm>
            <a:off x="928662" y="2643182"/>
            <a:ext cx="1428760" cy="842962"/>
          </a:xfrm>
          <a:prstGeom prst="star10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11 941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тыс.рублей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32" name="10-конечная звезда 31"/>
          <p:cNvSpPr/>
          <p:nvPr/>
        </p:nvSpPr>
        <p:spPr>
          <a:xfrm>
            <a:off x="3714744" y="2857496"/>
            <a:ext cx="1428760" cy="842962"/>
          </a:xfrm>
          <a:prstGeom prst="star10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0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тыс.рублей</a:t>
            </a:r>
          </a:p>
        </p:txBody>
      </p:sp>
      <p:sp>
        <p:nvSpPr>
          <p:cNvPr id="34" name="10-конечная звезда 33"/>
          <p:cNvSpPr/>
          <p:nvPr/>
        </p:nvSpPr>
        <p:spPr>
          <a:xfrm>
            <a:off x="6572264" y="2571744"/>
            <a:ext cx="1428760" cy="842962"/>
          </a:xfrm>
          <a:prstGeom prst="star10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837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тыс.рублей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1214414" y="5715016"/>
            <a:ext cx="6572296" cy="85725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b="1" i="1" dirty="0" smtClean="0">
                <a:solidFill>
                  <a:srgbClr val="002060"/>
                </a:solidFill>
              </a:rPr>
              <a:t>по итогам проведенной  в 2023 году оценки налоговых расходов городского округа можно сделать вывод, что все льготы, установленные решениями Совета депутатов Городского округа Шатура , соответствуют критериям востребованности, целесообразности и высокой эффективности, их действие следует сохранить.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214422"/>
            <a:ext cx="7739128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tabLst>
                <a:tab pos="716280" algn="l"/>
              </a:tabLst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расходной части бюджета Городского округа  Шатура  Московской области в разрезе муниципальных программ Городского округа Шатура</a:t>
            </a:r>
            <a:endParaRPr lang="ru-RU" sz="1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56451"/>
              </p:ext>
            </p:extLst>
          </p:nvPr>
        </p:nvGraphicFramePr>
        <p:xfrm>
          <a:off x="251520" y="2055742"/>
          <a:ext cx="8678114" cy="4358949"/>
        </p:xfrm>
        <a:graphic>
          <a:graphicData uri="http://schemas.openxmlformats.org/drawingml/2006/table">
            <a:tbl>
              <a:tblPr/>
              <a:tblGrid>
                <a:gridCol w="309013"/>
                <a:gridCol w="3400549"/>
                <a:gridCol w="792088"/>
                <a:gridCol w="864096"/>
                <a:gridCol w="936104"/>
                <a:gridCol w="792088"/>
                <a:gridCol w="792088"/>
                <a:gridCol w="792088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программ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года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 (Уточненный)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год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2026 год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500">
                          <a:srgbClr val="D6E2F0"/>
                        </a:gs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1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611,61</a:t>
                      </a: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229,00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6" marR="4546" marT="4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319 987,76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335 639,47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6" marR="4546" marT="4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347 254,15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723 555,77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386 216,27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386501,85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1 571 998,92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2 094 393,28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6" marR="4546" marT="4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2 265 847,62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2 216 601,95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2 286 776,37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2 122</a:t>
                      </a: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545,55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«Социальная защита населения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94 178,36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109 666,24</a:t>
                      </a:r>
                    </a:p>
                  </a:txBody>
                  <a:tcPr marL="4546" marR="4546" marT="4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52 371,25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50 551,44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51 893,44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51 969,44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154 186,56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159 001,86</a:t>
                      </a:r>
                    </a:p>
                  </a:txBody>
                  <a:tcPr marL="4546" marR="4546" marT="4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166 602,47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198,00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193 221,00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193 221,00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сельского хозяйства»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4 683,47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5 701,38</a:t>
                      </a:r>
                    </a:p>
                  </a:txBody>
                  <a:tcPr marL="4546" marR="4546" marT="4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6 013,61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7 163,29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39 170,20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114 474,81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379 066,92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1 864 485,84</a:t>
                      </a:r>
                    </a:p>
                  </a:txBody>
                  <a:tcPr marL="4546" marR="4546" marT="45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1 051 416,42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969 762,31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7 534,16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7534,16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«Безопасность и обеспечение безопасности жизнедеятельности населения»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82 370,78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86 021,13</a:t>
                      </a: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100 893,73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98 250,00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94 815,95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94 815,95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«Жилище»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40 452,21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77 302,46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0" marR="4940" marT="49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53 170,78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84 379,70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53 159,00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56 476,90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инфраструктуры,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545 489,39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997 167,14</a:t>
                      </a:r>
                    </a:p>
                  </a:txBody>
                  <a:tcPr marL="4940" marR="4940" marT="49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407 074,28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326 361,58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222 247,20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602 878,28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«Предпринимательство»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2 393,1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0" marR="4940" marT="49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584 000,00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«Управление имуществом и муниципальными финансами»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399 667,75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459 696,19</a:t>
                      </a:r>
                    </a:p>
                  </a:txBody>
                  <a:tcPr marL="4940" marR="4940" marT="49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470 535,63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478 663,59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508 245,41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508 245,37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016047" y="1799197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214422"/>
            <a:ext cx="7739128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tabLst>
                <a:tab pos="716280" algn="l"/>
              </a:tabLst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расходной части бюджета Городского округа  Шатура  Московской области в разрезе муниципальных программ Городского округа Шатура</a:t>
            </a:r>
            <a:endParaRPr lang="ru-RU" sz="1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12393"/>
              </p:ext>
            </p:extLst>
          </p:nvPr>
        </p:nvGraphicFramePr>
        <p:xfrm>
          <a:off x="323528" y="1811029"/>
          <a:ext cx="8640960" cy="4522699"/>
        </p:xfrm>
        <a:graphic>
          <a:graphicData uri="http://schemas.openxmlformats.org/drawingml/2006/table">
            <a:tbl>
              <a:tblPr/>
              <a:tblGrid>
                <a:gridCol w="288032"/>
                <a:gridCol w="3384376"/>
                <a:gridCol w="792088"/>
                <a:gridCol w="864096"/>
                <a:gridCol w="936104"/>
                <a:gridCol w="792088"/>
                <a:gridCol w="792088"/>
                <a:gridCol w="792088"/>
              </a:tblGrid>
              <a:tr h="537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программ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 (Уточненный)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2026 год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36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17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53 925,07</a:t>
                      </a: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56 646,91</a:t>
                      </a:r>
                    </a:p>
                  </a:txBody>
                  <a:tcPr marL="4940" marR="4940" marT="49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556,89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53 907,67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53 054,90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53 054,90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596 438,64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532 464,42</a:t>
                      </a:r>
                    </a:p>
                  </a:txBody>
                  <a:tcPr marL="4940" marR="4940" marT="49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537 809,68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668 804,00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656 528,00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609 828,00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«Цифровое муниципальное образование»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105 061,83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102 782,44</a:t>
                      </a: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91 518,63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90 247,65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91 597,65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89 915,65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 «Архитектура и градостроительство»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2 500,2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8 154,17</a:t>
                      </a: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6 733,06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«Формирование современной комфортной городской среды»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357 852,12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686 468,62</a:t>
                      </a: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980 118,69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1 114 151,58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708 958,32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1 017 248,64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85 247,65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719 581,06</a:t>
                      </a: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1 154 080,75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20 000,00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230 636,40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513 034,94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157 642,72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1 005 835,40</a:t>
                      </a: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1 308 234,68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3 214 000,06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2 076 611,39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113 074,89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программам: </a:t>
                      </a: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2000">
                          <a:srgbClr val="D2DF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4 953 755,06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2000">
                          <a:srgbClr val="D2DF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9 302 237,00</a:t>
                      </a: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2000">
                          <a:srgbClr val="D2DF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9 635 472,32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2000">
                          <a:srgbClr val="D2DF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10 317 838,60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2000">
                          <a:srgbClr val="D2DF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7 666 905,66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2000">
                          <a:srgbClr val="D2DF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6 541 060,34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92000">
                          <a:srgbClr val="D2DF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18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12 254,72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49 081,98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55 341,50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13 927,99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15 897,59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15 897,59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расходы бюджета городского округа Шатура Московской области без учета условно утвержденных расходов</a:t>
                      </a:r>
                    </a:p>
                  </a:txBody>
                  <a:tcPr marL="30246" marR="30246" marT="30246" marB="302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910">
                          <a:srgbClr val="D4E1EF"/>
                        </a:gs>
                        <a:gs pos="900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4 966 009,78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910">
                          <a:srgbClr val="D4E1EF"/>
                        </a:gs>
                        <a:gs pos="900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9 351 318,98</a:t>
                      </a:r>
                    </a:p>
                  </a:txBody>
                  <a:tcPr marL="5283" marR="5283" marT="5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910">
                          <a:srgbClr val="D4E1EF"/>
                        </a:gs>
                        <a:gs pos="900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9 690 813,82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910">
                          <a:srgbClr val="D4E1EF"/>
                        </a:gs>
                        <a:gs pos="900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10 331 766,59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910">
                          <a:srgbClr val="D4E1EF"/>
                        </a:gs>
                        <a:gs pos="900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7 682 803,25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910">
                          <a:srgbClr val="D4E1EF"/>
                        </a:gs>
                        <a:gs pos="900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6 556 957,93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246" marR="30246" marT="30246" marB="302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0910">
                          <a:srgbClr val="D4E1EF"/>
                        </a:gs>
                        <a:gs pos="900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3640" y="121442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31117"/>
              </p:ext>
            </p:extLst>
          </p:nvPr>
        </p:nvGraphicFramePr>
        <p:xfrm>
          <a:off x="323528" y="2033436"/>
          <a:ext cx="8507288" cy="4718348"/>
        </p:xfrm>
        <a:graphic>
          <a:graphicData uri="http://schemas.openxmlformats.org/drawingml/2006/table">
            <a:tbl>
              <a:tblPr/>
              <a:tblGrid>
                <a:gridCol w="2458616"/>
                <a:gridCol w="925760"/>
                <a:gridCol w="1008112"/>
                <a:gridCol w="1152128"/>
                <a:gridCol w="1080120"/>
                <a:gridCol w="936104"/>
                <a:gridCol w="946448"/>
              </a:tblGrid>
              <a:tr h="459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 года (Уточненный)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год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endParaRPr lang="ru-RU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2026 год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8" marR="30188" marT="30188" marB="301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47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ВСЕГО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5 427 449,43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9 351 318,98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9 690 813,82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10 331 766,59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7 780 877,25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6 737 061,93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общий объем условно утверждаемых расходов 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98 074,00	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180 104,00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без учета условно утверждаемых расходов  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5 427 449,43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9 351 318,98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6" marR="46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9 690 813,82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10 331 766,59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7 682 803,25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6 556 957,93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бщегосударственные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530 723,05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578 789,91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6" marR="46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572 550,32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590 028,08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612 607,13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612 681,13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161,33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666,93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602,00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45 598,81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43 042,51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61 201,48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57 916,00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54 240,81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54 329,51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727 990,94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692 850,82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1 233 582,64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742 243,25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779 188,00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805 985,92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956 266,92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1 961 597,66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2 697 647,04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4 644 136,62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3 010 227,53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1 472 439,83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812 481,73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2 564 266,35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1 051 416,42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980 9802,61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24 361,60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287 534,16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1 789 764,55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2 962 836,94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3 562 490,54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2 343 373,11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2 413 823,36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249 630,54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252 775,87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248 105,82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247 197,54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653 387,09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290 286,42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290 572,00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614,61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229,00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126 381,68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135 206,62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87 805,65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118 791,70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88 571,00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91 888,90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179 340,78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161 035,91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171 080,19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195 370,13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403 957,40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686 355,94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5 349,16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2 690,51</a:t>
                      </a: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94" marR="55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900943" y="1782513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239631"/>
            <a:ext cx="8784976" cy="892552"/>
          </a:xfrm>
          <a:prstGeom prst="rect">
            <a:avLst/>
          </a:prstGeom>
          <a:effectLst>
            <a:glow rad="139700">
              <a:srgbClr val="0070C0">
                <a:alpha val="40000"/>
              </a:srgbClr>
            </a:glo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расходов бюджета </a:t>
            </a:r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Городского округа Шатура</a:t>
            </a:r>
            <a:endParaRPr lang="ru-RU" sz="12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Московской области на 2024 год 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305958"/>
              </p:ext>
            </p:extLst>
          </p:nvPr>
        </p:nvGraphicFramePr>
        <p:xfrm>
          <a:off x="611560" y="2228710"/>
          <a:ext cx="8280920" cy="4492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06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8395" y="1178138"/>
            <a:ext cx="80011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«Общегосударственные вопросы»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28609"/>
              </p:ext>
            </p:extLst>
          </p:nvPr>
        </p:nvGraphicFramePr>
        <p:xfrm>
          <a:off x="329212" y="2257497"/>
          <a:ext cx="8568950" cy="4280962"/>
        </p:xfrm>
        <a:graphic>
          <a:graphicData uri="http://schemas.openxmlformats.org/drawingml/2006/table">
            <a:tbl>
              <a:tblPr/>
              <a:tblGrid>
                <a:gridCol w="3096342"/>
                <a:gridCol w="936104"/>
                <a:gridCol w="792088"/>
                <a:gridCol w="1224138"/>
                <a:gridCol w="864096"/>
                <a:gridCol w="864094"/>
                <a:gridCol w="792088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37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вопросы 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505 868,18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578 789,91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572 550,32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590 028,08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612 607,13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612 681,13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ункционирование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высшего должностного лица Российской Федерации и муниципального образования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3 704,01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3 764,00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600,00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5 201,49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5 201,49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5 201,49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Функционирование законодательных ( представительных) органов государственной власти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3 184,02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3 540,99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2 670,60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4 201,00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2 670,60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2 670,60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239 512,68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268 227,56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261 851,01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261 840,25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282 417,00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282 455,00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32 384,01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33 211,57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34 213,85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37 802,99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37 802,99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37 802,99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3 000,00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3 000,00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227 083,46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270 045,79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214,86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277 982,35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281 515,05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281 551,05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940849" y="2014641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5798" y="1412776"/>
            <a:ext cx="80011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оборона»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31828"/>
              </p:ext>
            </p:extLst>
          </p:nvPr>
        </p:nvGraphicFramePr>
        <p:xfrm>
          <a:off x="522655" y="2780928"/>
          <a:ext cx="8219257" cy="3094144"/>
        </p:xfrm>
        <a:graphic>
          <a:graphicData uri="http://schemas.openxmlformats.org/drawingml/2006/table">
            <a:tbl>
              <a:tblPr/>
              <a:tblGrid>
                <a:gridCol w="2376265"/>
                <a:gridCol w="864096"/>
                <a:gridCol w="864096"/>
                <a:gridCol w="1080120"/>
                <a:gridCol w="1080120"/>
                <a:gridCol w="936104"/>
                <a:gridCol w="1018456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борона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109,99</a:t>
                      </a:r>
                      <a:endParaRPr lang="ru-RU" sz="12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666,93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602,00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Мобилизационная  и вневойсковая подготовка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Мобилизационная подготовка экономики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109,99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666,93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602,00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84368" y="2503682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3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5798" y="1412776"/>
            <a:ext cx="800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80696"/>
              </p:ext>
            </p:extLst>
          </p:nvPr>
        </p:nvGraphicFramePr>
        <p:xfrm>
          <a:off x="395536" y="2924944"/>
          <a:ext cx="8440969" cy="3543777"/>
        </p:xfrm>
        <a:graphic>
          <a:graphicData uri="http://schemas.openxmlformats.org/drawingml/2006/table">
            <a:tbl>
              <a:tblPr/>
              <a:tblGrid>
                <a:gridCol w="2824345"/>
                <a:gridCol w="936104"/>
                <a:gridCol w="1008112"/>
                <a:gridCol w="1224136"/>
                <a:gridCol w="864096"/>
                <a:gridCol w="792088"/>
                <a:gridCol w="792088"/>
              </a:tblGrid>
              <a:tr h="568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37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42 936,11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43 042,51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61 201,48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57 916,00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54 240,81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54 329,51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Гражданская оборона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508,50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25 379,23</a:t>
                      </a: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28 295,14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41 633,85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32 531,95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32 290,81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32 379,51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вопросы в области национальной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безопасности и правоохранительной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17 556,88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14 747,36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19 059,13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24 784,05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21 350,00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21 350,00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общем объеме расходов, %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978358" y="2674660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5662" y="1412776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экономика»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58864"/>
              </p:ext>
            </p:extLst>
          </p:nvPr>
        </p:nvGraphicFramePr>
        <p:xfrm>
          <a:off x="506013" y="2576250"/>
          <a:ext cx="8219257" cy="4103047"/>
        </p:xfrm>
        <a:graphic>
          <a:graphicData uri="http://schemas.openxmlformats.org/drawingml/2006/table">
            <a:tbl>
              <a:tblPr/>
              <a:tblGrid>
                <a:gridCol w="2501526"/>
                <a:gridCol w="936104"/>
                <a:gridCol w="864096"/>
                <a:gridCol w="1080120"/>
                <a:gridCol w="1008112"/>
                <a:gridCol w="936104"/>
                <a:gridCol w="893195"/>
              </a:tblGrid>
              <a:tr h="712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94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экономика </a:t>
                      </a:r>
                    </a:p>
                  </a:txBody>
                  <a:tcPr marL="59531" marR="59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664 260,61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692 850,82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1 233 582,64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742 243,25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779 188,00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805 985,92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3 403,77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3 894,53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3 115,00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3 499,00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35 685,42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110 842,31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Лесное хозяйство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158 832,9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149 940,68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145 363,12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146 533,29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145 117,92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144 966,95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Дорожное хозяйство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дорожные фонды)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442 019,16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485 554,67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463 789,92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560 420,31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565 277,01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518 787,01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068,27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28 517,54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10 625,06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9 402,65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10 719,65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9 001,65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вопросы в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 национальной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экономики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19 936,5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24 943,40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610 689,54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22 388,00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22 388,00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22 388,00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12360" y="2330029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1428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Основные понятия,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используемые в бюджетном процессе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2214555"/>
          <a:ext cx="8786874" cy="4148710"/>
        </p:xfrm>
        <a:graphic>
          <a:graphicData uri="http://schemas.openxmlformats.org/drawingml/2006/table">
            <a:tbl>
              <a:tblPr/>
              <a:tblGrid>
                <a:gridCol w="2760868"/>
                <a:gridCol w="6026006"/>
              </a:tblGrid>
              <a:tr h="525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6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бюджета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поступающие в бюджет денежные средства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выплачиваемые из бюджета денежные средства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6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бюджета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превышение расходов бюджета над его доходами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бюджета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превышение доходов бюджета над его расходами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  <a:tr h="16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r>
                        <a:rPr lang="ru-RU" sz="11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долг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29" marR="472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229" marR="472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" y="1357298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«Жилищно-коммунальное хозяйство»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94269"/>
              </p:ext>
            </p:extLst>
          </p:nvPr>
        </p:nvGraphicFramePr>
        <p:xfrm>
          <a:off x="452832" y="2924944"/>
          <a:ext cx="8295632" cy="3401984"/>
        </p:xfrm>
        <a:graphic>
          <a:graphicData uri="http://schemas.openxmlformats.org/drawingml/2006/table">
            <a:tbl>
              <a:tblPr/>
              <a:tblGrid>
                <a:gridCol w="2607000"/>
                <a:gridCol w="864096"/>
                <a:gridCol w="936104"/>
                <a:gridCol w="1080120"/>
                <a:gridCol w="936104"/>
                <a:gridCol w="936104"/>
                <a:gridCol w="936104"/>
              </a:tblGrid>
              <a:tr h="756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6000">
                          <a:srgbClr val="D0DD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6000">
                          <a:srgbClr val="D0DD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6000">
                          <a:srgbClr val="D0DD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6000">
                          <a:srgbClr val="D0DD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6000">
                          <a:srgbClr val="D0DD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6000">
                          <a:srgbClr val="D0DD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6000">
                          <a:srgbClr val="D0DD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3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Жилищно-коммунальное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хозяйство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674 212,64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1 961 597,66</a:t>
                      </a: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2 697 647,04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4 644 136,62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3 010 227,53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1 472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439,83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194 124,88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1 045 187,90</a:t>
                      </a: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1 343 171,02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3 246 662,06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2 113 663,46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150 126,92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126 178,73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324 117,86</a:t>
                      </a: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406 547,28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314 582,28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204 858,76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322 317,28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353 909,04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592 050,94</a:t>
                      </a: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947 401,74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1 082 331,27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691 144,31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999 434,63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 вопросы в области жилищно-коммунального хозяйства</a:t>
                      </a: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240,97</a:t>
                      </a: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527,00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561,00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561,00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561,00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9659" marR="59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59" marR="59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84368" y="2684192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" y="1357298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«Охрана окружающей среды»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14489"/>
              </p:ext>
            </p:extLst>
          </p:nvPr>
        </p:nvGraphicFramePr>
        <p:xfrm>
          <a:off x="400712" y="2852936"/>
          <a:ext cx="8440969" cy="3312368"/>
        </p:xfrm>
        <a:graphic>
          <a:graphicData uri="http://schemas.openxmlformats.org/drawingml/2006/table">
            <a:tbl>
              <a:tblPr/>
              <a:tblGrid>
                <a:gridCol w="2824345"/>
                <a:gridCol w="936104"/>
                <a:gridCol w="1008112"/>
                <a:gridCol w="1224136"/>
                <a:gridCol w="864096"/>
                <a:gridCol w="792088"/>
                <a:gridCol w="792088"/>
              </a:tblGrid>
              <a:tr h="568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5800">
                          <a:srgbClr val="D0DEED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37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812 224,35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2 564 266,35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1 051 416,42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980 980,61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24 361,60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287 534,16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Сбор, удаление отходов и очистка сточных вод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433 157,43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699 780,51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11 218,30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16 827,44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объектов растительного и животного мира и среды их обитания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379 066,92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864 485,84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6826" marR="468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1 051 416,42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969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762,31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7 534,16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7 534,16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общем объеме расходов, %</a:t>
                      </a: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956376" y="2590659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" y="1357298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«Образование»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11453"/>
              </p:ext>
            </p:extLst>
          </p:nvPr>
        </p:nvGraphicFramePr>
        <p:xfrm>
          <a:off x="539552" y="2564904"/>
          <a:ext cx="8262166" cy="3886880"/>
        </p:xfrm>
        <a:graphic>
          <a:graphicData uri="http://schemas.openxmlformats.org/drawingml/2006/table">
            <a:tbl>
              <a:tblPr/>
              <a:tblGrid>
                <a:gridCol w="2376265"/>
                <a:gridCol w="936103"/>
                <a:gridCol w="1008112"/>
                <a:gridCol w="1061366"/>
                <a:gridCol w="936104"/>
                <a:gridCol w="1008112"/>
                <a:gridCol w="936104"/>
              </a:tblGrid>
              <a:tr h="794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46" marR="5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1 740 483,57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2 962 836,94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3 562 490,54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2 343 373,11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2 413 823,36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2 249 630,54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46" marR="5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57146" marR="57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584 302,56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663 730,83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695 841,95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709 992,26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713 254,10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709 254,10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57146" marR="57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965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781,30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2 017 169,84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2 579 791,70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1 389 283,25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1 456 195,83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1 296 781,01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57146" marR="57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117 326,70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154 482,87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171 551,25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167 668,37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167 668,37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668,37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Молодежная политика </a:t>
                      </a:r>
                    </a:p>
                  </a:txBody>
                  <a:tcPr marL="57146" marR="57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40 145,87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102 601,97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63 252,08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15 112,87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15 093,70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15 093,70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57146" marR="57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32 927,14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24 851,44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52 053,56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61 316,36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61 611,36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60 833,36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7146" marR="5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961728" y="2342183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8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" y="1357298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«Культура, кинематография»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07244"/>
              </p:ext>
            </p:extLst>
          </p:nvPr>
        </p:nvGraphicFramePr>
        <p:xfrm>
          <a:off x="522655" y="2780928"/>
          <a:ext cx="8219257" cy="2882520"/>
        </p:xfrm>
        <a:graphic>
          <a:graphicData uri="http://schemas.openxmlformats.org/drawingml/2006/table">
            <a:tbl>
              <a:tblPr/>
              <a:tblGrid>
                <a:gridCol w="2376265"/>
                <a:gridCol w="864096"/>
                <a:gridCol w="864096"/>
                <a:gridCol w="1080120"/>
                <a:gridCol w="1080120"/>
                <a:gridCol w="936104"/>
                <a:gridCol w="1018456"/>
              </a:tblGrid>
              <a:tr h="794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240 092,74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248 105,82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247 197,54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653 387,09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290 286,42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290 572,00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240 092,74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248 105,82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247 197,54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653 387,09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290 286,42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290 572,00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вопросы в области культуры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кинематографии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84368" y="2485059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" y="1357298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«Здравоохранение»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94884"/>
              </p:ext>
            </p:extLst>
          </p:nvPr>
        </p:nvGraphicFramePr>
        <p:xfrm>
          <a:off x="522655" y="2780928"/>
          <a:ext cx="8219257" cy="2602734"/>
        </p:xfrm>
        <a:graphic>
          <a:graphicData uri="http://schemas.openxmlformats.org/drawingml/2006/table">
            <a:tbl>
              <a:tblPr/>
              <a:tblGrid>
                <a:gridCol w="2376265"/>
                <a:gridCol w="864096"/>
                <a:gridCol w="864096"/>
                <a:gridCol w="1080120"/>
                <a:gridCol w="1080120"/>
                <a:gridCol w="936104"/>
                <a:gridCol w="1018456"/>
              </a:tblGrid>
              <a:tr h="794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Здравоохранение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611,61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229,0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611,61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229,0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84368" y="2485059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" y="1357298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«Социальная политика»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87567"/>
              </p:ext>
            </p:extLst>
          </p:nvPr>
        </p:nvGraphicFramePr>
        <p:xfrm>
          <a:off x="486298" y="2644123"/>
          <a:ext cx="8219257" cy="3340361"/>
        </p:xfrm>
        <a:graphic>
          <a:graphicData uri="http://schemas.openxmlformats.org/drawingml/2006/table">
            <a:tbl>
              <a:tblPr/>
              <a:tblGrid>
                <a:gridCol w="2376265"/>
                <a:gridCol w="989357"/>
                <a:gridCol w="864096"/>
                <a:gridCol w="1152128"/>
                <a:gridCol w="936104"/>
                <a:gridCol w="1008112"/>
                <a:gridCol w="893195"/>
              </a:tblGrid>
              <a:tr h="794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политика </a:t>
                      </a:r>
                    </a:p>
                  </a:txBody>
                  <a:tcPr marL="57423" marR="57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120 492,52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135 206,62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87 805,65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118 791,70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88 571,00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91 888,90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3" marR="57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Пенсионное обеспечение </a:t>
                      </a:r>
                    </a:p>
                  </a:txBody>
                  <a:tcPr marL="57423" marR="57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18 190,38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18 028,58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12 707,87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57423" marR="57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46 146,38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24 362,76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57423" marR="57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56 155,76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92 815,27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75 097,78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103 791,70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72 571,00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75 888,90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 вопросы в области социальной политики</a:t>
                      </a:r>
                    </a:p>
                  </a:txBody>
                  <a:tcPr marL="57423" marR="57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  </a:t>
                      </a:r>
                    </a:p>
                  </a:txBody>
                  <a:tcPr marL="57423" marR="57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84368" y="2380935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" y="1357298"/>
            <a:ext cx="8001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Московской области по разделам, подразделам бюджетной классификации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«Физическая культура и спорт»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59554"/>
              </p:ext>
            </p:extLst>
          </p:nvPr>
        </p:nvGraphicFramePr>
        <p:xfrm>
          <a:off x="522655" y="2780928"/>
          <a:ext cx="8219257" cy="2516539"/>
        </p:xfrm>
        <a:graphic>
          <a:graphicData uri="http://schemas.openxmlformats.org/drawingml/2006/table">
            <a:tbl>
              <a:tblPr/>
              <a:tblGrid>
                <a:gridCol w="2376265"/>
                <a:gridCol w="864096"/>
                <a:gridCol w="864096"/>
                <a:gridCol w="1080120"/>
                <a:gridCol w="1080120"/>
                <a:gridCol w="936104"/>
                <a:gridCol w="1018456"/>
              </a:tblGrid>
              <a:tr h="794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(Уточненный)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2026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84200">
                          <a:srgbClr val="D1DEEE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0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160 263,18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161 035,91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171 080,19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195 370,13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403 957,40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686 355,94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160 263,18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161 035,91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171 080,19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195 370,13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403 957,40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686 355,94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 общем объеме расходов, %</a:t>
                      </a: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31" marR="59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84368" y="2487361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8145" y="1214422"/>
            <a:ext cx="78843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Городского округа Шатура 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учетом целевых групп, планируемые к реализации в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2024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году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07682"/>
              </p:ext>
            </p:extLst>
          </p:nvPr>
        </p:nvGraphicFramePr>
        <p:xfrm>
          <a:off x="129828" y="1988840"/>
          <a:ext cx="2713980" cy="316835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78495"/>
                <a:gridCol w="678495"/>
                <a:gridCol w="678495"/>
                <a:gridCol w="678495"/>
              </a:tblGrid>
              <a:tr h="2402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«Жилище»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</a:tr>
              <a:tr h="124610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жилых помещений детям-сиротам и детям, оставшимся без попечения родителей, лицам из числа детей-сирот и детей, оставшихся без попечения родителей, по договорам найма специализированных жилых помещений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</a:tr>
              <a:tr h="2402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- 54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270,00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 (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человек)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- 31 924,00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человек)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r>
                        <a:rPr lang="ru-RU" sz="115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- 31 924,00 тыс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человек)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81413"/>
              </p:ext>
            </p:extLst>
          </p:nvPr>
        </p:nvGraphicFramePr>
        <p:xfrm>
          <a:off x="2915816" y="1988840"/>
          <a:ext cx="2925257" cy="30611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20667"/>
                <a:gridCol w="720667"/>
                <a:gridCol w="720667"/>
                <a:gridCol w="763256"/>
              </a:tblGrid>
              <a:tr h="2786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«Образование»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91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питания обучающихся, получающих основное и среднее общее образование, и отдельных категорий обучающихся, получающих начальное общее образование, в муниципальных общеобразовательных организациях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</a:tr>
              <a:tr h="2786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–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32 242,00 тыс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(3 626 человек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–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тыс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 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–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14764"/>
              </p:ext>
            </p:extLst>
          </p:nvPr>
        </p:nvGraphicFramePr>
        <p:xfrm>
          <a:off x="5940152" y="1988840"/>
          <a:ext cx="3063072" cy="302590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65768"/>
                <a:gridCol w="765768"/>
                <a:gridCol w="765768"/>
                <a:gridCol w="765768"/>
              </a:tblGrid>
              <a:tr h="31800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</a:rPr>
                        <a:t>Муниципальная программа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00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</a:rPr>
                        <a:t>«Образование»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906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рганизация 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бесплатного горячего питания обучающихся, получающих начальное общее образование в государственных и муниципальных образовательных организациях </a:t>
                      </a:r>
                      <a:endParaRPr lang="ru-RU" sz="11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b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b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5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</a:tr>
              <a:tr h="36056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– 43 352,55 тыс. руб. (3 </a:t>
                      </a: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 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человека)</a:t>
                      </a:r>
                      <a:endParaRPr lang="ru-RU" sz="11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6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– </a:t>
                      </a: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47 816,67 тыс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 </a:t>
                      </a: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(3 539 человека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6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– </a:t>
                      </a: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50 413,33 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r>
                        <a:rPr lang="ru-RU" sz="11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(3 539 человека</a:t>
                      </a:r>
                      <a:r>
                        <a:rPr lang="ru-RU" sz="11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5496" y="5213370"/>
            <a:ext cx="9001000" cy="1808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716280" algn="l"/>
              </a:tabLst>
            </a:pP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Дальнейшая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программно-целевого принципа планирования бюджета Городского округа Шатура повышает обоснованность бюджетных ассигнований, обеспечивает их большую прозрачность для общества и наличие более широких возможностей для оценки их эффективности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716280" algn="l"/>
              </a:tabLst>
            </a:pPr>
            <a:endParaRPr lang="ru-RU" sz="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716280" algn="l"/>
              </a:tabLst>
            </a:pPr>
            <a:r>
              <a:rPr lang="ru-RU" sz="115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2024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 расходы бюджета в объеме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10 317 838,60 тыс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рублей сформированы в рамках 19 муниципальных программ Городского округа Шатура, удельный вес программных расходов в общем объеме всех расходов бюджета составляет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99,87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процента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716280" algn="l"/>
              </a:tabLst>
            </a:pPr>
            <a:endParaRPr lang="ru-RU" sz="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716280" algn="l"/>
              </a:tabLst>
            </a:pP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На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2025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 программные расходы бюджета Городского округа Шатура определены в объеме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7 666 905,66 тыс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рублей или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99,79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процента, на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2026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 – в объеме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6 541 060,34 тыс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рублей или </a:t>
            </a:r>
            <a:r>
              <a:rPr lang="ru-RU" sz="1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99,76 </a:t>
            </a:r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процента в общем объеме расходов.</a:t>
            </a:r>
          </a:p>
          <a:p>
            <a:r>
              <a:rPr lang="ru-RU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ru-RU" sz="1150" dirty="0"/>
          </a:p>
        </p:txBody>
      </p:sp>
    </p:spTree>
    <p:extLst>
      <p:ext uri="{BB962C8B-B14F-4D97-AF65-F5344CB8AC3E}">
        <p14:creationId xmlns:p14="http://schemas.microsoft.com/office/powerpoint/2010/main" val="24233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294891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об основных общественно значимых объектах,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запланированных к реализации в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2024-2026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годах в рамках муниципальных программ Городского округа Шатура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1208" y="2303178"/>
            <a:ext cx="847328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Объекты </a:t>
            </a:r>
            <a:r>
              <a:rPr lang="ru-RU" sz="16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инженерной инфраструктуры: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основных задач - создание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стимулирования энергосбережения и повышения энергетической эффективности, повышение энергетической эффективности в бюджетной сфере, повышение энергетической эффективности в жилищном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фонде.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строительство, реконструкцию, капитальный ремонт, приобретение, монтаж и ввод в эксплуатацию объектов водоснабжения предусмотрено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2024 году 6 589,00 тыс. рублей,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2025 году – 60 376,89 тыс. рублей,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2026 году – 151 931,00 тыс. рублей.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строительство, реконструкцию (модернизацию), капитальный ремонт, приобретение, монтаж и ввод в эксплуатацию объектов очистки сточных вод предусмотрено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2024 году 11 218,30 тыс. рублей,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2025 году – 16 827,44 тыс. рублей,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2026 году – 280 000,00 тыс. рублей.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строительство, реконструкцию, капитальный ремонт объектов теплоснабжения предусмотрено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2024 году  304 631,28 тыс. рублей,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2025 году – 120 750,41 тыс. рублей, 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2026 году – 154 965,00 тыс. рублей.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строительство газопроводов в населенных пунктах предусмотрено в 2024 году 2 762,00 тыс. рублей.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ru-RU" sz="1500" dirty="0" smtClean="0"/>
          </a:p>
          <a:p>
            <a:pPr>
              <a:spcAft>
                <a:spcPts val="0"/>
              </a:spcAft>
            </a:pPr>
            <a:endParaRPr lang="ru-RU" sz="1600" i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i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6741" y="122556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об основных общественно значимых объектах,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запланированных к реализации в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2024-2026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годах в рамках муниципальных программ Городского округа Шатура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1903" y="2269102"/>
            <a:ext cx="8223789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Объекты физической культуры и спорта:</a:t>
            </a:r>
            <a:endParaRPr lang="ru-RU" sz="1600" i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На строительство (реконструкцию) объектов физической культуры и спорта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(Строительство стадиона в г. </a:t>
            </a:r>
            <a:r>
              <a:rPr lang="ru-RU" sz="15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Рошаль)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2025 год предусмотрено 210 636,40 тыс. рублей, на 2026 год – 493 034,94 тыс. рублей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Жилые </a:t>
            </a:r>
            <a:r>
              <a:rPr lang="ru-RU" sz="16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помещения</a:t>
            </a:r>
            <a:r>
              <a:rPr lang="ru-RU" sz="16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повышение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жилья для населения, обеспечение безопасных и комфортных условий проживания в Городском округе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Шатура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из областного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предоставления жилых помещений детям-сиротам и детям, оставшимся без попечения родителей, лицам из числа детей-сирот и детей, оставшихся без попечения родителей, по договорам найма специализированных жилых помещений в сумме: 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54 270,00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31 924,00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2026 году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31 924,00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 обеспечение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переселения жителей из аварийных многоквартирных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домов предусматриваются средства в сумме: 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3 214 000,06349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2 076 611,39021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2026 году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113 074,88949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122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42873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Информация об основных показателях социально – экономического развития  Городского округа Шатура Московской области 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26332"/>
              </p:ext>
            </p:extLst>
          </p:nvPr>
        </p:nvGraphicFramePr>
        <p:xfrm>
          <a:off x="357160" y="2310052"/>
          <a:ext cx="8643998" cy="4190782"/>
        </p:xfrm>
        <a:graphic>
          <a:graphicData uri="http://schemas.openxmlformats.org/drawingml/2006/table">
            <a:tbl>
              <a:tblPr/>
              <a:tblGrid>
                <a:gridCol w="1818932"/>
                <a:gridCol w="787298"/>
                <a:gridCol w="521246"/>
                <a:gridCol w="521246"/>
                <a:gridCol w="746576"/>
                <a:gridCol w="719428"/>
                <a:gridCol w="705854"/>
                <a:gridCol w="746576"/>
                <a:gridCol w="705854"/>
                <a:gridCol w="760152"/>
                <a:gridCol w="610836"/>
              </a:tblGrid>
              <a:tr h="2533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Показатели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Единицы измерения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17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4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Демографические показатели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Численность постоянного населения (на конец года)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человек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103460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101978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100934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100091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100109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99581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99625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99176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99262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Число родившихся</a:t>
                      </a:r>
                    </a:p>
                  </a:txBody>
                  <a:tcPr marL="266411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человек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652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553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608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Число умерших</a:t>
                      </a:r>
                    </a:p>
                  </a:txBody>
                  <a:tcPr marL="266411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человек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1745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1352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Естественный прирост (убыль) населения</a:t>
                      </a:r>
                    </a:p>
                  </a:txBody>
                  <a:tcPr marL="266411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человек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-1093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-799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-620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-619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-605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-611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-587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-616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-579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Миграционный прирост (убыль) населения</a:t>
                      </a:r>
                    </a:p>
                  </a:txBody>
                  <a:tcPr marL="266411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человек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-154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-683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-424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-224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-220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8145" y="1223561"/>
            <a:ext cx="7884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Муниципальный долг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9031" y="159936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818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На постоянной основе проводится работа, направленная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проведение сбалансированной бюджетной политики, снижение влияния долговой нагрузки на бюджет Городского округа Шатура и сокращением расходов бюджета Городского округа Шатура на обслуживание муниципального долга Городского округа Шатура.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500969" y="3252979"/>
            <a:ext cx="2283681" cy="1017479"/>
          </a:xfrm>
          <a:prstGeom prst="flowChartAlternateProcess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9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поддержание объема муниципального долга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оптимальном уровне</a:t>
            </a:r>
            <a:endParaRPr lang="ru-RU" sz="15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112548" y="3252979"/>
            <a:ext cx="2294240" cy="1032417"/>
          </a:xfrm>
          <a:prstGeom prst="flowChartAlternateProcess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9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минимизация стоимости его обслуживания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749706" y="3264979"/>
            <a:ext cx="3151788" cy="1032417"/>
          </a:xfrm>
          <a:prstGeom prst="flowChartAlternateProcess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9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равномерное распределение во времени платежей, связанных с погашением и обслуживанием муниципального долга 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1817" y="2771776"/>
            <a:ext cx="8219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678180" algn="l"/>
              </a:tabLst>
            </a:pPr>
            <a:r>
              <a:rPr lang="ru-RU" sz="20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Целями долговой политики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Городского округа Шатура являются 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56680" y="4367704"/>
            <a:ext cx="6813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818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будут решаться следующие </a:t>
            </a:r>
            <a:r>
              <a:rPr lang="ru-RU" sz="20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</a:t>
            </a:r>
            <a:r>
              <a:rPr lang="ru-RU" sz="20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20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Блок-схема: подготовка 11"/>
          <p:cNvSpPr/>
          <p:nvPr/>
        </p:nvSpPr>
        <p:spPr>
          <a:xfrm>
            <a:off x="62365" y="4838122"/>
            <a:ext cx="2092578" cy="1901119"/>
          </a:xfrm>
          <a:prstGeom prst="flowChartPreparation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9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 превышение </a:t>
            </a: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50 %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долга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и неналоговым доходам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2154943" y="4808158"/>
            <a:ext cx="3976208" cy="1994470"/>
          </a:xfrm>
          <a:prstGeom prst="flowChartPreparation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9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превышение </a:t>
            </a:r>
            <a:r>
              <a:rPr lang="ru-RU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5 %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объема расходов на обслуживание муниципального долга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расходов бюджета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исключением объема расходов, осуществляемых за счет субвенций, предоставляемых из бюджетов бюджетной системы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РФ)</a:t>
            </a:r>
            <a:endParaRPr lang="ru-RU" sz="1300" dirty="0"/>
          </a:p>
        </p:txBody>
      </p:sp>
      <p:sp>
        <p:nvSpPr>
          <p:cNvPr id="15" name="Блок-схема: подготовка 14"/>
          <p:cNvSpPr/>
          <p:nvPr/>
        </p:nvSpPr>
        <p:spPr>
          <a:xfrm>
            <a:off x="6131151" y="4808158"/>
            <a:ext cx="2977697" cy="2017104"/>
          </a:xfrm>
          <a:prstGeom prst="flowChartPreparation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9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превышение</a:t>
            </a:r>
          </a:p>
          <a:p>
            <a:pPr algn="ctr">
              <a:spcAft>
                <a:spcPts val="0"/>
              </a:spcAft>
            </a:pPr>
            <a:r>
              <a:rPr lang="ru-RU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15 %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 объема расходов бюджета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погашение и обслуживание муниципального долга к объему налоговых и неналоговых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доходов</a:t>
            </a:r>
            <a:endParaRPr lang="ru-RU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8145" y="1341126"/>
            <a:ext cx="7884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Верхний предел муниципального долга и объем расходов на обслуживание муниципального долга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2903"/>
              </p:ext>
            </p:extLst>
          </p:nvPr>
        </p:nvGraphicFramePr>
        <p:xfrm>
          <a:off x="755575" y="2708920"/>
          <a:ext cx="7816936" cy="35066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64297"/>
                <a:gridCol w="1656184"/>
                <a:gridCol w="1872208"/>
                <a:gridCol w="16242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муниципального долга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294 000,00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294 000,00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294 000,00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Кредиты кредитных организаций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206 250,00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243 500,00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57044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Бюджетные кредиты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87 750,00</a:t>
                      </a: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50 500,00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обслуживание муниципального долга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709771" y="2452203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(тыс. рублей)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428735"/>
            <a:ext cx="87154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2400" b="1" i="1" dirty="0" smtClean="0">
                <a:solidFill>
                  <a:srgbClr val="40315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Контактная информация</a:t>
            </a:r>
            <a:endParaRPr lang="ru-RU" altLang="zh-CN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22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ru-RU" altLang="zh-CN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Администрация Городского округа Шатура;</a:t>
            </a:r>
            <a:endParaRPr lang="ru-RU" altLang="zh-CN" sz="2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3954463" algn="l"/>
              </a:tabLst>
            </a:pPr>
            <a:r>
              <a:rPr lang="ru-RU" altLang="zh-CN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Шатура  Московской области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3954463" algn="l"/>
              </a:tabLst>
            </a:pPr>
            <a:r>
              <a:rPr lang="ru-RU" altLang="zh-CN" sz="1600" dirty="0" smtClean="0">
                <a:solidFill>
                  <a:srgbClr val="40315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altLang="zh-CN" sz="1600" b="1" dirty="0" smtClean="0">
                <a:solidFill>
                  <a:srgbClr val="40315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Адрес:</a:t>
            </a:r>
            <a:r>
              <a:rPr lang="ru-RU" altLang="zh-CN" sz="1600" dirty="0" smtClean="0">
                <a:solidFill>
                  <a:srgbClr val="40315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ru-RU" altLang="zh-CN" sz="1600" b="1" dirty="0" smtClean="0">
                <a:solidFill>
                  <a:srgbClr val="40315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Телефон:</a:t>
            </a:r>
            <a:endParaRPr lang="ru-RU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140700, Московская область,                              8(49645) 249-88</a:t>
            </a:r>
            <a:r>
              <a:rPr lang="ru-RU" altLang="zh-CN" sz="160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    8(49645)215-71.</a:t>
            </a:r>
            <a:endParaRPr lang="ru-RU" altLang="zh-CN" sz="16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г. Шатура, пл. Ленина, д.2                          Электронная почта: 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/>
              </a:rPr>
              <a:t>shatura</a:t>
            </a:r>
            <a:r>
              <a:rPr lang="ru-RU" altLang="zh-CN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/>
              </a:rPr>
              <a:t>-</a:t>
            </a:r>
            <a:r>
              <a:rPr lang="en-US" altLang="zh-CN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/>
              </a:rPr>
              <a:t>fu</a:t>
            </a:r>
            <a:r>
              <a:rPr lang="ru-RU" altLang="zh-CN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/>
              </a:rPr>
              <a:t>@</a:t>
            </a:r>
            <a:r>
              <a:rPr lang="en-US" altLang="zh-CN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/>
              </a:rPr>
              <a:t>rambler</a:t>
            </a:r>
            <a:r>
              <a:rPr lang="ru-RU" altLang="zh-CN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/>
              </a:rPr>
              <a:t>ru</a:t>
            </a:r>
            <a:endParaRPr lang="ru-RU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endParaRPr lang="ru-RU" altLang="zh-CN" b="1" dirty="0" smtClean="0">
              <a:solidFill>
                <a:srgbClr val="403152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b="1" dirty="0" smtClean="0">
                <a:solidFill>
                  <a:srgbClr val="40315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ГРАФИК РАБОТЫ</a:t>
            </a:r>
            <a:endParaRPr lang="ru-RU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 8-45 до 18-00 часов</a:t>
            </a:r>
            <a:endParaRPr lang="ru-RU" altLang="zh-CN" sz="16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(понедельник-четверг)</a:t>
            </a:r>
            <a:endParaRPr lang="ru-RU" altLang="zh-CN" sz="16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 8-45 до 16-45 часов</a:t>
            </a:r>
            <a:endParaRPr lang="ru-RU" altLang="zh-CN" sz="16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(пятница)</a:t>
            </a:r>
            <a:endParaRPr lang="ru-RU" altLang="zh-CN" sz="16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обед с 13-00 до 14-00 часов</a:t>
            </a:r>
            <a:endParaRPr lang="ru-RU" altLang="zh-CN" sz="16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2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endParaRPr lang="ru-RU" altLang="zh-CN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2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2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ru-RU" altLang="zh-CN" sz="1600" b="1" dirty="0" smtClean="0">
                <a:solidFill>
                  <a:srgbClr val="40315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График личного приема граждан начальником финансового управления:</a:t>
            </a:r>
            <a:endParaRPr lang="ru-RU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954463" algn="l"/>
              </a:tabLst>
            </a:pPr>
            <a:r>
              <a:rPr lang="ru-RU" altLang="zh-CN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последний рабочий день каждого месяца с 14-00 до 17-00 часов</a:t>
            </a:r>
            <a:endParaRPr lang="ru-RU" altLang="zh-CN" sz="16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Шатура — Википеди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152" y="3571876"/>
            <a:ext cx="2560938" cy="1963386"/>
          </a:xfrm>
          <a:prstGeom prst="rect">
            <a:avLst/>
          </a:prstGeom>
          <a:noFill/>
        </p:spPr>
      </p:pic>
      <p:pic>
        <p:nvPicPr>
          <p:cNvPr id="14" name="Picture 2" descr="Картинки по запросу администрация городского округа шатура фот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571876"/>
            <a:ext cx="2703814" cy="1966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91651"/>
              </p:ext>
            </p:extLst>
          </p:nvPr>
        </p:nvGraphicFramePr>
        <p:xfrm>
          <a:off x="214282" y="1397000"/>
          <a:ext cx="8786873" cy="5057426"/>
        </p:xfrm>
        <a:graphic>
          <a:graphicData uri="http://schemas.openxmlformats.org/drawingml/2006/table">
            <a:tbl>
              <a:tblPr/>
              <a:tblGrid>
                <a:gridCol w="1488593"/>
                <a:gridCol w="904287"/>
                <a:gridCol w="592655"/>
                <a:gridCol w="601000"/>
                <a:gridCol w="779078"/>
                <a:gridCol w="765164"/>
                <a:gridCol w="737341"/>
                <a:gridCol w="806901"/>
                <a:gridCol w="737341"/>
                <a:gridCol w="765164"/>
                <a:gridCol w="609349"/>
              </a:tblGrid>
              <a:tr h="1078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Показатели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Единицы измерения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4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Промышленное производство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4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Объем отгруженных товаров собственного производства, выполненных работ и услуг собственными силами по промышленным видам деятельности по крупным и средним организациям (без организаций с численностью работающих менее 15 человек)</a:t>
                      </a:r>
                    </a:p>
                  </a:txBody>
                  <a:tcPr marL="88348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млн.руб.в ценах соответствующих лет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43055,5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38884,2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39980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40815,8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42959,9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42550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46227,2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44361,5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49799,8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Темп роста объема отгруженных товаров собственного производства, выполненных работ и услуг собственными силами по промышленным видам деятельности по крупным и средним организациям (без организаций с численностью работающих менее 15 человек)</a:t>
                      </a:r>
                    </a:p>
                  </a:txBody>
                  <a:tcPr marL="88348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процент к предыдущему году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102,8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107,5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104,3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107,7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Индекс промышленного производства по крупным и средним организациям (без организаций с численностью работающих менее 15 человек)</a:t>
                      </a:r>
                    </a:p>
                  </a:txBody>
                  <a:tcPr marL="176696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процент к предыдущему году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138,1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86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102,6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100,6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128900"/>
              </p:ext>
            </p:extLst>
          </p:nvPr>
        </p:nvGraphicFramePr>
        <p:xfrm>
          <a:off x="285716" y="1428736"/>
          <a:ext cx="8644001" cy="5268539"/>
        </p:xfrm>
        <a:graphic>
          <a:graphicData uri="http://schemas.openxmlformats.org/drawingml/2006/table">
            <a:tbl>
              <a:tblPr/>
              <a:tblGrid>
                <a:gridCol w="1767813"/>
                <a:gridCol w="731510"/>
                <a:gridCol w="585206"/>
                <a:gridCol w="585206"/>
                <a:gridCol w="731510"/>
                <a:gridCol w="731510"/>
                <a:gridCol w="731510"/>
                <a:gridCol w="731510"/>
                <a:gridCol w="731510"/>
                <a:gridCol w="731510"/>
                <a:gridCol w="585206"/>
              </a:tblGrid>
              <a:tr h="482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Показатели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Единицы измерения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0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Торговля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 услуги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6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Площадь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торговых объектов предприятий розничной торговли (на конец года)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11853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тыс. кв. 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104,7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106,4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Малое и среднее предпринимательство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 малых и средних предприятий, включая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микропредприятия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(на конец года)</a:t>
                      </a:r>
                    </a:p>
                  </a:txBody>
                  <a:tcPr marL="111853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единица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480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493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498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507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542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Инвестиции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6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Инвестиции в основной капитал за счет всех источников финансирования по полному кругу организаций</a:t>
                      </a:r>
                    </a:p>
                  </a:txBody>
                  <a:tcPr marL="111853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млн.рублей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3600,69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6074,21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6911,63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7192,99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7261,96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7569,84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7696,81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8036,27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8260,12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Строительство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Ввод общей площади жилых домов, построенных населением</a:t>
                      </a:r>
                    </a:p>
                  </a:txBody>
                  <a:tcPr marL="223706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тыс. кв. м общей площади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34,89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35,92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38,79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39,51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42,67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43,46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46,94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47,81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: ввод жилья в многоквартирных жилых домах</a:t>
                      </a:r>
                    </a:p>
                  </a:txBody>
                  <a:tcPr marL="223706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тыс. кв. м общей площади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32,57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13,47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13,74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14,02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13,76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Уровень обеспеченности населения жильем (на конец года)</a:t>
                      </a:r>
                    </a:p>
                  </a:txBody>
                  <a:tcPr marL="111853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кв. м на человека</a:t>
                      </a: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24,72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25,06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25,98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26,71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26,72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27,41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28,11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28,12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661" marR="4661" marT="4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50541"/>
              </p:ext>
            </p:extLst>
          </p:nvPr>
        </p:nvGraphicFramePr>
        <p:xfrm>
          <a:off x="251520" y="1643050"/>
          <a:ext cx="8712968" cy="749280"/>
        </p:xfrm>
        <a:graphic>
          <a:graphicData uri="http://schemas.openxmlformats.org/drawingml/2006/table">
            <a:tbl>
              <a:tblPr/>
              <a:tblGrid>
                <a:gridCol w="1728192"/>
                <a:gridCol w="792088"/>
                <a:gridCol w="641397"/>
                <a:gridCol w="521246"/>
                <a:gridCol w="746577"/>
                <a:gridCol w="719427"/>
                <a:gridCol w="705854"/>
                <a:gridCol w="746577"/>
                <a:gridCol w="705854"/>
                <a:gridCol w="760151"/>
                <a:gridCol w="645605"/>
              </a:tblGrid>
              <a:tr h="1332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Показатели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Единицы измерения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1 (консервативный)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вариант 2 (базовый)</a:t>
                      </a:r>
                    </a:p>
                  </a:txBody>
                  <a:tcPr marL="5550" marR="5550" marT="5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143509"/>
              </p:ext>
            </p:extLst>
          </p:nvPr>
        </p:nvGraphicFramePr>
        <p:xfrm>
          <a:off x="251520" y="2420888"/>
          <a:ext cx="8712968" cy="3658292"/>
        </p:xfrm>
        <a:graphic>
          <a:graphicData uri="http://schemas.openxmlformats.org/drawingml/2006/table">
            <a:tbl>
              <a:tblPr/>
              <a:tblGrid>
                <a:gridCol w="1742941"/>
                <a:gridCol w="754157"/>
                <a:gridCol w="643547"/>
                <a:gridCol w="531763"/>
                <a:gridCol w="755331"/>
                <a:gridCol w="723990"/>
                <a:gridCol w="683769"/>
                <a:gridCol w="789238"/>
                <a:gridCol w="598409"/>
                <a:gridCol w="841751"/>
                <a:gridCol w="648072"/>
              </a:tblGrid>
              <a:tr h="15552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Труд и заработная плата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Количество созданных рабочих мест всего (на крупных и средних предприятиях, на малых предприятиях (включая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микропредприятия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 и индивидуальные предприниматели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Количество созданных рабочих мест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Количество созданных рабочих мест на малых предприятиях (включая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микропредприятия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 и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индивидуальнын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предприниматели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Численность официально зарегистрированных безработных, на конец года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Фонд начисленной заработной платы всех работников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млн. рублей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9 946,0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10 160,2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10 440,0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10 838,7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10 923,4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11 151,5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11 352,5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11 481,8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11 873,6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Справочно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 темп роста фонда заработной платы</a:t>
                      </a:r>
                    </a:p>
                  </a:txBody>
                  <a:tcPr marL="3429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процент к предыдущему году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G\Desktop\Открытый бюджет для граждан_2022\4 этап\qq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35729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6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0"/>
            <a:ext cx="2857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Городской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округ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    ШАТУРА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62AA6B"/>
                </a:solidFill>
                <a:effectLst/>
                <a:latin typeface="Berlin Sans FB Demi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73829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Информация об основных задачах и направлениях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бюджетной и налоговой политики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Городского округа Шатура  Московской области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 2024 год и на плановый период 2025 и 2026 годов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77A3-F8E1-46D5-A934-B19086ACCC03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551837"/>
            <a:ext cx="85341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Основные направления ориентированы на обеспечение сбалансированности и устойчивости местного бюджета и сохраняют преемственность определенных целей, задач и приоритетов предыдущего периода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indent="457200" algn="just"/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В целях обеспечения устойчивой и долгосрочной сбалансированности бюджета Городского округа при планировании бюджета на 2024 год и плановый период 2025 и 2026 годов использовался первый (консервативный) вариант развития экономики Городского округа Шатура Московской области, который характеризует развитие экономики в условиях более жесткого применения </a:t>
            </a:r>
            <a:r>
              <a:rPr lang="ru-RU" sz="1500" i="1" dirty="0" err="1">
                <a:solidFill>
                  <a:schemeClr val="tx2">
                    <a:lumMod val="50000"/>
                  </a:schemeClr>
                </a:solidFill>
              </a:rPr>
              <a:t>санкционного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 режима и более медленной перестройки производственно-логистических цепочек, снижение инвестиций в основной капитал с учетом действующих импортных и экспортных ограничений, и высокой неопределенности относительно среднесрочных тенденций в экономике. </a:t>
            </a:r>
          </a:p>
          <a:p>
            <a:pPr indent="457200" algn="just"/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</a:rPr>
              <a:t>Основной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</a:rPr>
              <a:t>задачей бюджетной политики при формировании бюджета Городского округа на 2024-2026 годы остается обеспечение устойчивого функционирования бюджетной системы и социальной стабильности в Городском округе Шатура Московской области. Определение четких приоритетов использования бюджетных средств на предмет первоочередности и социальной значимости, оптимизация структуры расходов бюджета Городского округа являются основными условиями обеспечения сбалансированности бюджета Городского округа в текущих экономических условиях.</a:t>
            </a:r>
          </a:p>
          <a:p>
            <a:pPr indent="457200" algn="just"/>
            <a:endParaRPr lang="ru-RU" sz="15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7696</Words>
  <Application>Microsoft Office PowerPoint</Application>
  <PresentationFormat>Экран (4:3)</PresentationFormat>
  <Paragraphs>2334</Paragraphs>
  <Slides>52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6" baseType="lpstr">
      <vt:lpstr>NSimSun</vt:lpstr>
      <vt:lpstr>宋体</vt:lpstr>
      <vt:lpstr>Aharoni</vt:lpstr>
      <vt:lpstr>Arial</vt:lpstr>
      <vt:lpstr>Arial Black</vt:lpstr>
      <vt:lpstr>Arial Narrow</vt:lpstr>
      <vt:lpstr>Berlin Sans FB Demi</vt:lpstr>
      <vt:lpstr>Bernard MT Condensed</vt:lpstr>
      <vt:lpstr>Calibri</vt:lpstr>
      <vt:lpstr>Comic Sans MS</vt:lpstr>
      <vt:lpstr>Tahoma</vt:lpstr>
      <vt:lpstr>Times New Roman</vt:lpstr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OlgaG</dc:creator>
  <cp:lastModifiedBy>Марина Шмелева</cp:lastModifiedBy>
  <cp:revision>293</cp:revision>
  <cp:lastPrinted>2023-11-07T06:08:15Z</cp:lastPrinted>
  <dcterms:created xsi:type="dcterms:W3CDTF">2022-10-12T11:34:58Z</dcterms:created>
  <dcterms:modified xsi:type="dcterms:W3CDTF">2023-11-28T06:15:30Z</dcterms:modified>
</cp:coreProperties>
</file>